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93" r:id="rId15"/>
    <p:sldId id="295" r:id="rId16"/>
    <p:sldId id="284" r:id="rId17"/>
    <p:sldId id="285" r:id="rId18"/>
    <p:sldId id="286" r:id="rId19"/>
    <p:sldId id="288" r:id="rId20"/>
    <p:sldId id="290" r:id="rId21"/>
    <p:sldId id="291" r:id="rId2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00"/>
    <a:srgbClr val="669900"/>
    <a:srgbClr val="339933"/>
    <a:srgbClr val="FFBC0B"/>
    <a:srgbClr val="FF920D"/>
    <a:srgbClr val="59FF37"/>
    <a:srgbClr val="E9E9E9"/>
    <a:srgbClr val="FF726C"/>
    <a:srgbClr val="10FF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803" autoAdjust="0"/>
  </p:normalViewPr>
  <p:slideViewPr>
    <p:cSldViewPr snapToGrid="0" snapToObjects="1">
      <p:cViewPr varScale="1">
        <p:scale>
          <a:sx n="152" d="100"/>
          <a:sy n="152" d="100"/>
        </p:scale>
        <p:origin x="4602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3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1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511ADC5D-6803-4842-ADD9-CD87EC094820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8583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DD4C4B79-1374-2643-B82F-E1C9421C8A6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330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A380FBD5-0D41-2A47-BCE3-1DD42737D301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6" rIns="91430" bIns="4571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30" tIns="45716" rIns="91430" bIns="4571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3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D2DD9866-A225-E64C-A3E0-8E2DE6B0319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2153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D9866-A225-E64C-A3E0-8E2DE6B031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2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9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11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11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11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11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20995" indent="-2110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742995" indent="-2110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164993" indent="-2110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586992" indent="-2110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fld id="{5D518984-B60A-2943-A79B-0DC3DA1A3D03}" type="slidenum">
              <a:rPr lang="de-DE" sz="1200">
                <a:latin typeface="Times New Roman" charset="0"/>
              </a:rPr>
              <a:pPr>
                <a:defRPr/>
              </a:pPr>
              <a:t>14</a:t>
            </a:fld>
            <a:endParaRPr lang="de-DE" sz="1200">
              <a:latin typeface="Times New Roman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4259B-DCE0-1A48-AB98-196FD3E3AD71}" type="datetime1">
              <a:rPr lang="de-DE" smtClean="0"/>
              <a:t>05.02.2026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Grundschule an der Gotzmannstraße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B4F33-70DF-1348-85F0-85430D9AB59D}" type="datetime1">
              <a:rPr lang="de-DE" smtClean="0"/>
              <a:t>05.02.2026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Grundschule an der Gotzmannstraße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31424-B1CC-9545-9B49-AC27BDF7972D}" type="datetime1">
              <a:rPr lang="de-DE" smtClean="0"/>
              <a:t>05.02.2026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Grundschule an der Gotzmannstraße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‹Nr.›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folie-Text-2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2">
            <a:extLst>
              <a:ext uri="{FF2B5EF4-FFF2-40B4-BE49-F238E27FC236}">
                <a16:creationId xmlns:a16="http://schemas.microsoft.com/office/drawing/2014/main" id="{7063CC86-6742-837D-2C3D-D0BA3CF69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943" y="404284"/>
            <a:ext cx="6165807" cy="1200149"/>
          </a:xfrm>
          <a:prstGeom prst="rect">
            <a:avLst/>
          </a:prstGeom>
        </p:spPr>
        <p:txBody>
          <a:bodyPr lIns="0" rIns="0" anchor="t" anchorCtr="0">
            <a:noAutofit/>
          </a:bodyPr>
          <a:lstStyle>
            <a:lvl1pPr>
              <a:defRPr sz="30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2-zeilige Headline (H2)</a:t>
            </a:r>
            <a:br>
              <a:rPr lang="de-DE" dirty="0"/>
            </a:br>
            <a:r>
              <a:rPr lang="de-DE" dirty="0"/>
              <a:t>Arial, 30Pt.</a:t>
            </a:r>
          </a:p>
        </p:txBody>
      </p:sp>
      <p:sp>
        <p:nvSpPr>
          <p:cNvPr id="9" name="Untertitel 2">
            <a:extLst>
              <a:ext uri="{FF2B5EF4-FFF2-40B4-BE49-F238E27FC236}">
                <a16:creationId xmlns:a16="http://schemas.microsoft.com/office/drawing/2014/main" id="{BED6DD3A-969B-AF3D-111C-E2FA6296CF3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468314" y="1989667"/>
            <a:ext cx="6948487" cy="3312583"/>
          </a:xfrm>
          <a:prstGeom prst="rect">
            <a:avLst/>
          </a:prstGeom>
        </p:spPr>
        <p:txBody>
          <a:bodyPr lIns="0" tIns="46800" rIns="0"/>
          <a:lstStyle>
            <a:lvl1pPr marL="0" indent="0" algn="l">
              <a:buNone/>
              <a:defRPr sz="1800"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Text, Arial 18Pt.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3F825C54-94A9-98DD-5334-C39DF7CFE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57ED47-FA08-466E-A144-C3F35D23A15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21626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-Full-1">
    <p:bg bwMode="gray"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2">
            <a:extLst>
              <a:ext uri="{FF2B5EF4-FFF2-40B4-BE49-F238E27FC236}">
                <a16:creationId xmlns:a16="http://schemas.microsoft.com/office/drawing/2014/main" id="{C7ABAF7B-4919-8DBB-6D29-0BD6291EF2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4" y="1989668"/>
            <a:ext cx="6156325" cy="1794933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>
              <a:defRPr sz="45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Headline (H1),</a:t>
            </a:r>
            <a:br>
              <a:rPr lang="de-DE" dirty="0"/>
            </a:br>
            <a:r>
              <a:rPr lang="de-DE" dirty="0"/>
              <a:t>Arial 45Pt.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B6218CBC-DDE1-D466-6A07-9846104C3A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468314" y="3956021"/>
            <a:ext cx="6156325" cy="1346231"/>
          </a:xfrm>
          <a:prstGeom prst="rect">
            <a:avLst/>
          </a:prstGeom>
        </p:spPr>
        <p:txBody>
          <a:bodyPr lIns="0" tIns="46800" rIns="0"/>
          <a:lstStyle>
            <a:lvl1pPr marL="0" indent="0" algn="l">
              <a:spcBef>
                <a:spcPts val="0"/>
              </a:spcBef>
              <a:buNone/>
              <a:defRPr sz="1800"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err="1"/>
              <a:t>Subline</a:t>
            </a:r>
            <a:r>
              <a:rPr lang="de-DE" dirty="0"/>
              <a:t>, Arial 18Pt.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303521C3-BDCF-AE71-2F9F-54C97C4CA5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486" y="6271578"/>
            <a:ext cx="457004" cy="302955"/>
          </a:xfrm>
          <a:prstGeom prst="roundRect">
            <a:avLst>
              <a:gd name="adj" fmla="val 50000"/>
            </a:avLst>
          </a:prstGeom>
          <a:ln w="9525">
            <a:solidFill>
              <a:schemeClr val="tx1"/>
            </a:solidFill>
          </a:ln>
        </p:spPr>
        <p:txBody>
          <a:bodyPr wrap="none" lIns="90000" rIns="90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latin typeface="+mn-lt"/>
              </a:defRPr>
            </a:lvl1pPr>
          </a:lstStyle>
          <a:p>
            <a:pPr lvl="0"/>
            <a:r>
              <a:rPr lang="de-DE" dirty="0"/>
              <a:t>#rbs</a:t>
            </a:r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0EBFE014-99F8-368F-86C0-2BD4EEEC2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57ED47-FA08-466E-A144-C3F35D23A15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0973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3F7EA-1CE9-6744-84ED-610D7DCA162E}" type="datetime1">
              <a:rPr lang="de-DE" smtClean="0"/>
              <a:t>05.02.2026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Grundschule an der Gotzmannstraße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F067C-372A-3241-AF1C-169EC432C0D3}" type="datetime1">
              <a:rPr lang="de-DE" smtClean="0"/>
              <a:t>05.02.2026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Grundschule an der Gotzmannstraße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83B0C-DBE8-8340-9CAB-38B8287CDC53}" type="datetime1">
              <a:rPr lang="de-DE" smtClean="0"/>
              <a:t>05.02.2026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Grundschule an der Gotzmannstraße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12468-C75D-6D4B-A963-CE3A37F643C5}" type="datetime1">
              <a:rPr lang="de-DE" smtClean="0"/>
              <a:t>05.02.2026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Grundschule an der Gotzmannstraße 2016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3701C-2022-B84D-80DA-0826242242BA}" type="datetime1">
              <a:rPr lang="de-DE" smtClean="0"/>
              <a:t>05.02.2026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Grundschule an der Gotzmannstraße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E0745-44A6-034E-9710-B12EBF65458F}" type="datetime1">
              <a:rPr lang="de-DE" smtClean="0"/>
              <a:t>05.02.2026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Grundschule an der Gotzmannstraße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C6BB-4CCF-6349-8A23-A12AFF41D5AC}" type="datetime1">
              <a:rPr lang="de-DE" smtClean="0"/>
              <a:t>05.02.2026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Grundschule an der Gotzmannstraße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C4004-E1B4-1E44-B753-EDEAFD0D894C}" type="datetime1">
              <a:rPr lang="de-DE" smtClean="0"/>
              <a:t>05.02.2026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Grundschule an der Gotzmannstraße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E80CA2A-D2AA-6947-A7B9-1941006F638B}" type="datetime1">
              <a:rPr lang="de-DE" smtClean="0"/>
              <a:t>05.02.2026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de-DE"/>
              <a:t>Grundschule an der Gotzmannstraße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43860"/>
            <a:ext cx="7772400" cy="2396804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dirty="0" err="1"/>
              <a:t>Herzlich</a:t>
            </a:r>
            <a:r>
              <a:rPr lang="en-US" dirty="0"/>
              <a:t> </a:t>
            </a:r>
            <a:r>
              <a:rPr lang="en-US" dirty="0" err="1"/>
              <a:t>Willkommen</a:t>
            </a:r>
            <a:r>
              <a:rPr lang="en-US" dirty="0"/>
              <a:t> </a:t>
            </a:r>
            <a:r>
              <a:rPr lang="en-US" dirty="0" err="1"/>
              <a:t>zum</a:t>
            </a:r>
            <a:br>
              <a:rPr lang="en-US" dirty="0"/>
            </a:br>
            <a:r>
              <a:rPr lang="en-US" dirty="0" err="1"/>
              <a:t>Infoabend-Einschulung</a:t>
            </a:r>
            <a:r>
              <a:rPr lang="en-US" dirty="0"/>
              <a:t>  </a:t>
            </a:r>
            <a:br>
              <a:rPr lang="en-US" dirty="0"/>
            </a:br>
            <a:r>
              <a:rPr lang="en-US" dirty="0"/>
              <a:t>2026/27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68748"/>
            <a:ext cx="6400800" cy="717453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 err="1"/>
              <a:t>Grundschule</a:t>
            </a:r>
            <a:r>
              <a:rPr lang="en-US" sz="2600" dirty="0"/>
              <a:t> an der </a:t>
            </a:r>
            <a:r>
              <a:rPr lang="en-US" sz="2600" dirty="0" err="1"/>
              <a:t>Gotzmannstraße</a:t>
            </a:r>
            <a:br>
              <a:rPr lang="en-US" dirty="0"/>
            </a:b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73" y="5503583"/>
            <a:ext cx="1991027" cy="122524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63077" y="567133"/>
            <a:ext cx="74224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Mein Kind </a:t>
            </a:r>
            <a:r>
              <a:rPr lang="en-US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kommt</a:t>
            </a: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in die </a:t>
            </a:r>
            <a:r>
              <a:rPr lang="en-US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Schule</a:t>
            </a: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4126782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97829" y="2240018"/>
            <a:ext cx="7408333" cy="73442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008000"/>
                </a:solidFill>
              </a:rPr>
              <a:t>Differenzierte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br>
              <a:rPr lang="en-US" b="1" dirty="0">
                <a:solidFill>
                  <a:srgbClr val="008000"/>
                </a:solidFill>
              </a:rPr>
            </a:br>
            <a:r>
              <a:rPr lang="en-US" b="1" dirty="0" err="1">
                <a:solidFill>
                  <a:srgbClr val="008000"/>
                </a:solidFill>
              </a:rPr>
              <a:t>Sprachwahrnehmungsleistungen</a:t>
            </a:r>
            <a:endParaRPr lang="en-US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Grundschule an der </a:t>
            </a:r>
            <a:r>
              <a:rPr lang="de-DE" dirty="0" err="1"/>
              <a:t>Gotzmannstraße</a:t>
            </a:r>
            <a:r>
              <a:rPr lang="de-DE" dirty="0"/>
              <a:t> 2026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3000" dirty="0">
                <a:solidFill>
                  <a:schemeClr val="bg1"/>
                </a:solidFill>
              </a:rPr>
              <a:t>Wann ist mein Kind schulreif / schulfähig?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5335" y="4381346"/>
            <a:ext cx="7419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74898" y="38684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36555" y="2842948"/>
            <a:ext cx="7769607" cy="330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defRPr/>
            </a:pPr>
            <a:endParaRPr lang="de-DE" b="1" dirty="0">
              <a:solidFill>
                <a:srgbClr val="008000"/>
              </a:solidFill>
              <a:latin typeface="+mj-lt"/>
            </a:endParaRPr>
          </a:p>
          <a:p>
            <a:pPr>
              <a:lnSpc>
                <a:spcPct val="80000"/>
              </a:lnSpc>
              <a:defRPr/>
            </a:pPr>
            <a:r>
              <a:rPr lang="de-DE" sz="1500" b="1" dirty="0">
                <a:solidFill>
                  <a:srgbClr val="008000"/>
                </a:solidFill>
                <a:latin typeface="+mj-lt"/>
              </a:rPr>
              <a:t>VORAUSSETZUNGEN FÜR DIE SCHULE</a:t>
            </a:r>
          </a:p>
          <a:p>
            <a:pPr>
              <a:lnSpc>
                <a:spcPct val="80000"/>
              </a:lnSpc>
              <a:defRPr/>
            </a:pPr>
            <a:endParaRPr lang="de-DE" b="1" dirty="0">
              <a:solidFill>
                <a:srgbClr val="008000"/>
              </a:solidFill>
              <a:latin typeface="+mj-lt"/>
            </a:endParaRPr>
          </a:p>
          <a:p>
            <a:pPr>
              <a:lnSpc>
                <a:spcPct val="80000"/>
              </a:lnSpc>
              <a:defRPr/>
            </a:pPr>
            <a:r>
              <a:rPr lang="de-DE" sz="1400" b="1" dirty="0">
                <a:solidFill>
                  <a:srgbClr val="008000"/>
                </a:solidFill>
                <a:latin typeface="+mj-lt"/>
              </a:rPr>
              <a:t>Sprachwahrnehmungsleistungen</a:t>
            </a:r>
            <a:r>
              <a:rPr lang="de-DE" sz="1400" dirty="0">
                <a:latin typeface="+mj-lt"/>
              </a:rPr>
              <a:t> sind eine wichtige Voraussetzung für den Lese-Schreiblernprozess, dazu gehören z.B.:</a:t>
            </a:r>
          </a:p>
          <a:p>
            <a:pPr>
              <a:lnSpc>
                <a:spcPct val="80000"/>
              </a:lnSpc>
              <a:defRPr/>
            </a:pPr>
            <a:endParaRPr lang="de-DE" sz="1400" dirty="0">
              <a:latin typeface="+mj-lt"/>
            </a:endParaRP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r>
              <a:rPr lang="de-DE" sz="1400" dirty="0">
                <a:latin typeface="+mj-lt"/>
              </a:rPr>
              <a:t>Erkennen von Geräuschen und Lauten</a:t>
            </a: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endParaRPr lang="de-DE" sz="1400" dirty="0">
              <a:latin typeface="+mj-lt"/>
            </a:endParaRP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r>
              <a:rPr lang="de-DE" sz="1400" dirty="0">
                <a:latin typeface="+mj-lt"/>
              </a:rPr>
              <a:t>Richtiges Nachahmen von Geräuschen, Rhythmen und Nachsprechen von Reimen, Lauten, Silben</a:t>
            </a: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endParaRPr lang="de-DE" sz="1400" dirty="0">
              <a:latin typeface="+mj-lt"/>
            </a:endParaRP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r>
              <a:rPr lang="de-DE" sz="1400" dirty="0">
                <a:latin typeface="+mj-lt"/>
              </a:rPr>
              <a:t>Altersgemäße Entwicklung der Sprechmotorik (deutliche Aussprache)</a:t>
            </a: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endParaRPr lang="de-DE" sz="1400" dirty="0">
              <a:latin typeface="+mj-lt"/>
            </a:endParaRP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r>
              <a:rPr lang="de-DE" sz="1400" dirty="0">
                <a:latin typeface="+mj-lt"/>
              </a:rPr>
              <a:t>Altersgemäße Entwicklung der grammatikalischen Kompetenz</a:t>
            </a:r>
          </a:p>
          <a:p>
            <a:pPr>
              <a:lnSpc>
                <a:spcPct val="80000"/>
              </a:lnSpc>
              <a:defRPr/>
            </a:pPr>
            <a:r>
              <a:rPr lang="de-DE" sz="1400" dirty="0">
                <a:latin typeface="+mj-lt"/>
              </a:rPr>
              <a:t> (z.B. richtige Verwendung der Artikel und Verbformen; Bilden von kleinen Sätzen)</a:t>
            </a:r>
          </a:p>
          <a:p>
            <a:pPr>
              <a:lnSpc>
                <a:spcPct val="80000"/>
              </a:lnSpc>
              <a:defRPr/>
            </a:pPr>
            <a:endParaRPr lang="de-DE" sz="1400" dirty="0">
              <a:latin typeface="+mj-lt"/>
            </a:endParaRPr>
          </a:p>
          <a:p>
            <a:pPr>
              <a:lnSpc>
                <a:spcPct val="80000"/>
              </a:lnSpc>
              <a:defRPr/>
            </a:pPr>
            <a:r>
              <a:rPr lang="de-DE" sz="1400" b="1" dirty="0">
                <a:solidFill>
                  <a:srgbClr val="008000"/>
                </a:solidFill>
                <a:latin typeface="+mj-lt"/>
              </a:rPr>
              <a:t>FÖRDERUNG DURCH DIE ELTERN</a:t>
            </a:r>
          </a:p>
          <a:p>
            <a:pPr>
              <a:lnSpc>
                <a:spcPct val="80000"/>
              </a:lnSpc>
              <a:defRPr/>
            </a:pPr>
            <a:endParaRPr lang="de-DE" sz="1400" dirty="0">
              <a:latin typeface="+mj-lt"/>
            </a:endParaRPr>
          </a:p>
          <a:p>
            <a:pPr>
              <a:lnSpc>
                <a:spcPct val="80000"/>
              </a:lnSpc>
              <a:defRPr/>
            </a:pPr>
            <a:r>
              <a:rPr lang="de-DE" sz="1400" dirty="0">
                <a:latin typeface="+mj-lt"/>
              </a:rPr>
              <a:t>Vorbild sein mit der eigenen Sprache, gemeinsam Bilderbücher „besprechen"</a:t>
            </a:r>
          </a:p>
        </p:txBody>
      </p:sp>
    </p:spTree>
    <p:extLst>
      <p:ext uri="{BB962C8B-B14F-4D97-AF65-F5344CB8AC3E}">
        <p14:creationId xmlns:p14="http://schemas.microsoft.com/office/powerpoint/2010/main" val="502812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58396" y="2222777"/>
            <a:ext cx="7408333" cy="7344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008000"/>
                </a:solidFill>
              </a:rPr>
              <a:t>Emotionale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Stabilität</a:t>
            </a:r>
            <a:endParaRPr lang="en-US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93638" y="6432726"/>
            <a:ext cx="3786691" cy="365125"/>
          </a:xfrm>
        </p:spPr>
        <p:txBody>
          <a:bodyPr/>
          <a:lstStyle/>
          <a:p>
            <a:r>
              <a:rPr lang="de-DE" dirty="0"/>
              <a:t>Grundschule an der </a:t>
            </a:r>
            <a:r>
              <a:rPr lang="de-DE" dirty="0" err="1"/>
              <a:t>Gotzmannstraße</a:t>
            </a:r>
            <a:r>
              <a:rPr lang="de-DE" dirty="0"/>
              <a:t> 2025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3000" dirty="0">
                <a:solidFill>
                  <a:schemeClr val="bg1"/>
                </a:solidFill>
              </a:rPr>
              <a:t>Wann ist mein Kind schulreif / schulfähig?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5335" y="4381346"/>
            <a:ext cx="7419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74898" y="38684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105335" y="2686049"/>
            <a:ext cx="7241955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400" b="1" dirty="0">
                <a:solidFill>
                  <a:srgbClr val="008000"/>
                </a:solidFill>
                <a:latin typeface="+mj-lt"/>
              </a:rPr>
              <a:t>VORAUSSETZUNGEN FÜR DIE SCHULE</a:t>
            </a:r>
          </a:p>
          <a:p>
            <a:pPr>
              <a:defRPr/>
            </a:pPr>
            <a:endParaRPr lang="de-DE" sz="1600" b="1" dirty="0">
              <a:solidFill>
                <a:srgbClr val="008000"/>
              </a:solidFill>
              <a:latin typeface="+mj-lt"/>
            </a:endParaRPr>
          </a:p>
          <a:p>
            <a:pPr>
              <a:defRPr/>
            </a:pPr>
            <a:r>
              <a:rPr lang="de-DE" sz="1400" dirty="0">
                <a:latin typeface="+mj-lt"/>
              </a:rPr>
              <a:t>Eine </a:t>
            </a:r>
            <a:r>
              <a:rPr lang="de-DE" sz="1400" b="1" dirty="0">
                <a:solidFill>
                  <a:srgbClr val="008000"/>
                </a:solidFill>
                <a:latin typeface="+mj-lt"/>
              </a:rPr>
              <a:t>ausgewogene Emotionalität</a:t>
            </a:r>
            <a:r>
              <a:rPr lang="de-DE" sz="1400" dirty="0">
                <a:solidFill>
                  <a:srgbClr val="008000"/>
                </a:solidFill>
                <a:latin typeface="+mj-lt"/>
              </a:rPr>
              <a:t> </a:t>
            </a:r>
            <a:r>
              <a:rPr lang="de-DE" sz="1400" dirty="0">
                <a:latin typeface="+mj-lt"/>
              </a:rPr>
              <a:t>wirkt sich </a:t>
            </a:r>
            <a:r>
              <a:rPr lang="de-DE" sz="1400" dirty="0">
                <a:solidFill>
                  <a:srgbClr val="FF0000"/>
                </a:solidFill>
                <a:latin typeface="+mj-lt"/>
              </a:rPr>
              <a:t>nachhaltig</a:t>
            </a:r>
            <a:r>
              <a:rPr lang="de-DE" sz="1400" dirty="0">
                <a:latin typeface="+mj-lt"/>
              </a:rPr>
              <a:t> auf die </a:t>
            </a:r>
            <a:r>
              <a:rPr lang="de-DE" sz="1400" u="sng" dirty="0">
                <a:latin typeface="+mj-lt"/>
              </a:rPr>
              <a:t>Lernbereitschaft </a:t>
            </a:r>
            <a:r>
              <a:rPr lang="de-DE" sz="1400" dirty="0">
                <a:latin typeface="+mj-lt"/>
              </a:rPr>
              <a:t>und </a:t>
            </a:r>
            <a:r>
              <a:rPr lang="de-DE" sz="1400" u="sng" dirty="0">
                <a:latin typeface="+mj-lt"/>
              </a:rPr>
              <a:t>Lernleistung</a:t>
            </a:r>
            <a:r>
              <a:rPr lang="de-DE" sz="1400" dirty="0">
                <a:latin typeface="+mj-lt"/>
              </a:rPr>
              <a:t> aus, dazu gehören z.B.:</a:t>
            </a:r>
          </a:p>
          <a:p>
            <a:pPr>
              <a:defRPr/>
            </a:pPr>
            <a:endParaRPr lang="de-DE" sz="1400" dirty="0">
              <a:latin typeface="+mj-lt"/>
            </a:endParaRPr>
          </a:p>
          <a:p>
            <a:pPr>
              <a:buFont typeface="Wingdings" charset="0"/>
              <a:buChar char="ü"/>
              <a:defRPr/>
            </a:pPr>
            <a:r>
              <a:rPr lang="de-DE" sz="1400" dirty="0">
                <a:solidFill>
                  <a:srgbClr val="008000"/>
                </a:solidFill>
                <a:latin typeface="+mj-lt"/>
              </a:rPr>
              <a:t>Problemloses Ablösen </a:t>
            </a:r>
            <a:r>
              <a:rPr lang="de-DE" sz="1400" dirty="0">
                <a:latin typeface="+mj-lt"/>
              </a:rPr>
              <a:t>von vertrauten Personen (Mutter, Vater …)</a:t>
            </a:r>
          </a:p>
          <a:p>
            <a:pPr>
              <a:buFont typeface="Wingdings" charset="0"/>
              <a:buChar char="ü"/>
              <a:defRPr/>
            </a:pPr>
            <a:r>
              <a:rPr lang="de-DE" sz="1400" dirty="0">
                <a:latin typeface="+mj-lt"/>
              </a:rPr>
              <a:t>Allgemeines </a:t>
            </a:r>
            <a:r>
              <a:rPr lang="de-DE" sz="1400" dirty="0">
                <a:solidFill>
                  <a:srgbClr val="008000"/>
                </a:solidFill>
                <a:latin typeface="+mj-lt"/>
              </a:rPr>
              <a:t>Selbstvertrauen</a:t>
            </a:r>
            <a:r>
              <a:rPr lang="de-DE" sz="1400" dirty="0">
                <a:latin typeface="+mj-lt"/>
              </a:rPr>
              <a:t> (Ich schaff das..), </a:t>
            </a:r>
            <a:r>
              <a:rPr lang="de-DE" sz="1400" dirty="0">
                <a:solidFill>
                  <a:srgbClr val="008000"/>
                </a:solidFill>
              </a:rPr>
              <a:t>Zuversicht</a:t>
            </a:r>
            <a:r>
              <a:rPr lang="de-DE" sz="1400" dirty="0"/>
              <a:t> und wenig Ängstlichkeit</a:t>
            </a:r>
          </a:p>
          <a:p>
            <a:pPr>
              <a:buFont typeface="Wingdings" charset="0"/>
              <a:buChar char="ü"/>
              <a:defRPr/>
            </a:pPr>
            <a:r>
              <a:rPr lang="de-DE" sz="1400" dirty="0">
                <a:solidFill>
                  <a:srgbClr val="008000"/>
                </a:solidFill>
                <a:latin typeface="+mj-lt"/>
              </a:rPr>
              <a:t>Ich-Stärke </a:t>
            </a:r>
            <a:r>
              <a:rPr lang="de-DE" sz="1400" dirty="0">
                <a:latin typeface="+mj-lt"/>
              </a:rPr>
              <a:t>(Ich bin ich und muss nicht so sein wie andere)</a:t>
            </a:r>
          </a:p>
          <a:p>
            <a:pPr>
              <a:buFont typeface="Wingdings" charset="0"/>
              <a:buChar char="ü"/>
              <a:defRPr/>
            </a:pPr>
            <a:r>
              <a:rPr lang="de-DE" sz="1400" dirty="0">
                <a:solidFill>
                  <a:srgbClr val="008000"/>
                </a:solidFill>
                <a:latin typeface="+mj-lt"/>
              </a:rPr>
              <a:t>Frustrationstoleranz </a:t>
            </a:r>
            <a:r>
              <a:rPr lang="de-DE" sz="1400" dirty="0">
                <a:latin typeface="+mj-lt"/>
              </a:rPr>
              <a:t>(Enttäuschungen ertragen)</a:t>
            </a:r>
          </a:p>
          <a:p>
            <a:pPr>
              <a:buFont typeface="Wingdings" charset="0"/>
              <a:buChar char="ü"/>
              <a:defRPr/>
            </a:pPr>
            <a:r>
              <a:rPr lang="de-DE" sz="1400" dirty="0">
                <a:solidFill>
                  <a:srgbClr val="008000"/>
                </a:solidFill>
                <a:latin typeface="+mj-lt"/>
              </a:rPr>
              <a:t>Bedürfnisaufschub</a:t>
            </a:r>
            <a:r>
              <a:rPr lang="de-DE" sz="1400" dirty="0">
                <a:latin typeface="+mj-lt"/>
              </a:rPr>
              <a:t> (mit dem Essen warten, Aktivitäten aufschieben …)</a:t>
            </a:r>
          </a:p>
          <a:p>
            <a:pPr>
              <a:buFont typeface="Wingdings" charset="0"/>
              <a:buChar char="ü"/>
              <a:defRPr/>
            </a:pPr>
            <a:r>
              <a:rPr lang="de-DE" sz="1400" dirty="0">
                <a:latin typeface="+mj-lt"/>
              </a:rPr>
              <a:t>Fähigkeit, </a:t>
            </a:r>
            <a:r>
              <a:rPr lang="de-DE" sz="1400" dirty="0">
                <a:solidFill>
                  <a:srgbClr val="008000"/>
                </a:solidFill>
                <a:latin typeface="+mj-lt"/>
              </a:rPr>
              <a:t>Gefühle</a:t>
            </a:r>
            <a:r>
              <a:rPr lang="de-DE" sz="1400" dirty="0">
                <a:latin typeface="+mj-lt"/>
              </a:rPr>
              <a:t> zu zeigen (Zuneigung, Ablehnung, Mitleid …)</a:t>
            </a:r>
          </a:p>
          <a:p>
            <a:pPr>
              <a:buFont typeface="Wingdings" charset="0"/>
              <a:buChar char="ü"/>
              <a:defRPr/>
            </a:pPr>
            <a:endParaRPr lang="de-DE" sz="1400" dirty="0">
              <a:latin typeface="+mj-lt"/>
            </a:endParaRPr>
          </a:p>
          <a:p>
            <a:pPr>
              <a:defRPr/>
            </a:pPr>
            <a:r>
              <a:rPr lang="de-DE" sz="1400" b="1" dirty="0">
                <a:solidFill>
                  <a:srgbClr val="008000"/>
                </a:solidFill>
                <a:latin typeface="+mj-lt"/>
              </a:rPr>
              <a:t>FÖRDERUNG DURCH DIE ELTERN</a:t>
            </a:r>
          </a:p>
          <a:p>
            <a:pPr>
              <a:defRPr/>
            </a:pPr>
            <a:r>
              <a:rPr lang="de-DE" sz="1400" dirty="0">
                <a:latin typeface="+mj-lt"/>
              </a:rPr>
              <a:t>Gefühle zulassen, konsequente und verlässliche Reaktionen, über Gefühle sprechen, loben, Umgang mit Wünschen</a:t>
            </a:r>
          </a:p>
          <a:p>
            <a:pPr>
              <a:defRPr/>
            </a:pPr>
            <a:endParaRPr lang="de-DE" sz="1400" b="1" dirty="0">
              <a:solidFill>
                <a:srgbClr val="008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27112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90074" y="2042044"/>
            <a:ext cx="7144933" cy="73442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008000"/>
                </a:solidFill>
              </a:rPr>
              <a:t>Motivationale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br>
              <a:rPr lang="en-US" b="1" dirty="0">
                <a:solidFill>
                  <a:srgbClr val="008000"/>
                </a:solidFill>
              </a:rPr>
            </a:br>
            <a:r>
              <a:rPr lang="en-US" b="1" dirty="0" err="1">
                <a:solidFill>
                  <a:srgbClr val="008000"/>
                </a:solidFill>
              </a:rPr>
              <a:t>Lernvoraussetzungen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93638" y="6432726"/>
            <a:ext cx="3786691" cy="365125"/>
          </a:xfrm>
        </p:spPr>
        <p:txBody>
          <a:bodyPr/>
          <a:lstStyle/>
          <a:p>
            <a:r>
              <a:rPr lang="de-DE" dirty="0"/>
              <a:t>Grundschule an der </a:t>
            </a:r>
            <a:r>
              <a:rPr lang="de-DE" dirty="0" err="1"/>
              <a:t>Gotzmannstraße</a:t>
            </a:r>
            <a:r>
              <a:rPr lang="de-DE" dirty="0"/>
              <a:t> 2026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3000" dirty="0">
                <a:solidFill>
                  <a:schemeClr val="bg1"/>
                </a:solidFill>
              </a:rPr>
              <a:t>Wann ist mein Kind schulreif / schulfähig?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5335" y="4381346"/>
            <a:ext cx="7419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74898" y="38684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64861" y="2781867"/>
            <a:ext cx="842193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 b="1" dirty="0">
                <a:solidFill>
                  <a:srgbClr val="008000"/>
                </a:solidFill>
                <a:latin typeface="+mj-lt"/>
              </a:rPr>
              <a:t>VORAUSSETZUNGEN FÜR DIE SCHULE</a:t>
            </a:r>
          </a:p>
          <a:p>
            <a:pPr>
              <a:defRPr/>
            </a:pPr>
            <a:endParaRPr lang="de-DE" sz="1600" b="1" dirty="0">
              <a:solidFill>
                <a:srgbClr val="008000"/>
              </a:solidFill>
              <a:latin typeface="+mj-lt"/>
            </a:endParaRPr>
          </a:p>
          <a:p>
            <a:pPr>
              <a:defRPr/>
            </a:pPr>
            <a:r>
              <a:rPr lang="de-DE" sz="1600" dirty="0">
                <a:latin typeface="+mj-lt"/>
              </a:rPr>
              <a:t>Schulanfänger sollten ein </a:t>
            </a:r>
            <a:r>
              <a:rPr lang="de-DE" sz="1600" b="1" dirty="0">
                <a:solidFill>
                  <a:srgbClr val="008000"/>
                </a:solidFill>
                <a:latin typeface="+mj-lt"/>
              </a:rPr>
              <a:t>grundsätzliches Interesse, Neugier und Freude</a:t>
            </a:r>
            <a:r>
              <a:rPr lang="de-DE" sz="1600" dirty="0">
                <a:solidFill>
                  <a:srgbClr val="008000"/>
                </a:solidFill>
                <a:latin typeface="+mj-lt"/>
              </a:rPr>
              <a:t> </a:t>
            </a:r>
            <a:r>
              <a:rPr lang="de-DE" sz="1600" b="1" dirty="0">
                <a:solidFill>
                  <a:srgbClr val="0E900C"/>
                </a:solidFill>
                <a:latin typeface="+mj-lt"/>
              </a:rPr>
              <a:t>am Lernen </a:t>
            </a:r>
            <a:r>
              <a:rPr lang="de-DE" sz="1600" dirty="0">
                <a:latin typeface="+mj-lt"/>
              </a:rPr>
              <a:t>haben!</a:t>
            </a:r>
          </a:p>
          <a:p>
            <a:pPr>
              <a:defRPr/>
            </a:pPr>
            <a:r>
              <a:rPr lang="de-DE" sz="1600" dirty="0"/>
              <a:t>Abhängigkeit von extrinsischen Verstärkern sollte übergehen in</a:t>
            </a:r>
            <a:r>
              <a:rPr lang="de-DE" sz="1600" dirty="0">
                <a:solidFill>
                  <a:srgbClr val="008000"/>
                </a:solidFill>
              </a:rPr>
              <a:t> </a:t>
            </a:r>
            <a:r>
              <a:rPr lang="de-DE" sz="1600" b="1" dirty="0">
                <a:solidFill>
                  <a:srgbClr val="008000"/>
                </a:solidFill>
              </a:rPr>
              <a:t>intrinsische Motivation</a:t>
            </a:r>
            <a:r>
              <a:rPr lang="de-DE" sz="1600" dirty="0"/>
              <a:t> (Freude am Wissenszuwachs, am Erfolg …)</a:t>
            </a:r>
          </a:p>
          <a:p>
            <a:pPr>
              <a:defRPr/>
            </a:pPr>
            <a:endParaRPr lang="de-DE" sz="1600" dirty="0">
              <a:latin typeface="+mj-lt"/>
            </a:endParaRPr>
          </a:p>
          <a:p>
            <a:pPr marL="285750" indent="-285750">
              <a:buFont typeface="Wingdings" charset="2"/>
              <a:buChar char="ü"/>
              <a:defRPr/>
            </a:pPr>
            <a:r>
              <a:rPr lang="de-DE" sz="1400" dirty="0">
                <a:latin typeface="+mj-lt"/>
              </a:rPr>
              <a:t>Altersgemäße </a:t>
            </a:r>
            <a:r>
              <a:rPr lang="de-DE" sz="1400" b="1" dirty="0">
                <a:solidFill>
                  <a:srgbClr val="008000"/>
                </a:solidFill>
                <a:latin typeface="+mj-lt"/>
              </a:rPr>
              <a:t>Ausdauer und Konzentration</a:t>
            </a:r>
            <a:r>
              <a:rPr lang="de-DE" sz="1400" dirty="0">
                <a:latin typeface="+mj-lt"/>
              </a:rPr>
              <a:t>, um ein Ziel zu erreichen (15 – 20 Minuten)</a:t>
            </a:r>
          </a:p>
          <a:p>
            <a:pPr marL="285750" indent="-285750">
              <a:buFont typeface="Wingdings" charset="2"/>
              <a:buChar char="ü"/>
              <a:defRPr/>
            </a:pPr>
            <a:r>
              <a:rPr lang="de-DE" sz="1400" dirty="0">
                <a:latin typeface="+mj-lt"/>
              </a:rPr>
              <a:t>Altersgemäße </a:t>
            </a:r>
            <a:r>
              <a:rPr lang="de-DE" sz="1400" b="1" dirty="0">
                <a:solidFill>
                  <a:srgbClr val="008000"/>
                </a:solidFill>
                <a:latin typeface="+mj-lt"/>
              </a:rPr>
              <a:t>Anstrengungsbereitschaft</a:t>
            </a:r>
            <a:r>
              <a:rPr lang="de-DE" sz="1400" dirty="0">
                <a:solidFill>
                  <a:srgbClr val="008000"/>
                </a:solidFill>
                <a:latin typeface="+mj-lt"/>
              </a:rPr>
              <a:t> </a:t>
            </a:r>
            <a:r>
              <a:rPr lang="de-DE" sz="1400" dirty="0">
                <a:latin typeface="+mj-lt"/>
              </a:rPr>
              <a:t>(körperlich und mental, in Abhängigkeit von der Tageszeit und Gesamtbelastung)</a:t>
            </a:r>
          </a:p>
          <a:p>
            <a:pPr>
              <a:defRPr/>
            </a:pPr>
            <a:endParaRPr lang="de-DE" sz="1400" b="1" dirty="0">
              <a:solidFill>
                <a:srgbClr val="0000FF"/>
              </a:solidFill>
              <a:latin typeface="+mj-lt"/>
            </a:endParaRPr>
          </a:p>
          <a:p>
            <a:pPr>
              <a:defRPr/>
            </a:pPr>
            <a:r>
              <a:rPr lang="de-DE" sz="1400" b="1" dirty="0">
                <a:solidFill>
                  <a:srgbClr val="008000"/>
                </a:solidFill>
                <a:latin typeface="+mj-lt"/>
              </a:rPr>
              <a:t>FÖRDERUNG DURCH DIE ELTERN</a:t>
            </a:r>
          </a:p>
          <a:p>
            <a:pPr>
              <a:defRPr/>
            </a:pPr>
            <a:endParaRPr lang="de-DE" sz="1400" b="1" dirty="0">
              <a:solidFill>
                <a:srgbClr val="008000"/>
              </a:solidFill>
              <a:latin typeface="+mj-lt"/>
            </a:endParaRPr>
          </a:p>
          <a:p>
            <a:pPr>
              <a:defRPr/>
            </a:pPr>
            <a:r>
              <a:rPr lang="de-DE" sz="1400" dirty="0">
                <a:latin typeface="+mj-lt"/>
              </a:rPr>
              <a:t>Arbeiten beenden, kleine Schritte würdigen, Fortschritte loben, Stolz auf eigene Leistung vermitteln</a:t>
            </a:r>
          </a:p>
          <a:p>
            <a:pPr>
              <a:defRPr/>
            </a:pPr>
            <a:endParaRPr lang="de-DE" sz="1400" b="1" dirty="0">
              <a:solidFill>
                <a:srgbClr val="008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17177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529269" y="2014380"/>
            <a:ext cx="7408333" cy="534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008000"/>
                </a:solidFill>
              </a:rPr>
              <a:t>Soziale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Kompetenzen</a:t>
            </a:r>
            <a:endParaRPr lang="en-US" b="1" dirty="0">
              <a:solidFill>
                <a:srgbClr val="008000"/>
              </a:solidFill>
            </a:endParaRPr>
          </a:p>
          <a:p>
            <a:pPr marL="0" indent="0" algn="ctr">
              <a:buNone/>
            </a:pPr>
            <a:endParaRPr lang="en-US" b="1" dirty="0">
              <a:solidFill>
                <a:srgbClr val="008000"/>
              </a:solidFill>
            </a:endParaRPr>
          </a:p>
          <a:p>
            <a:pPr marL="0" indent="0" algn="ctr">
              <a:buNone/>
            </a:pP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Grundschule an der </a:t>
            </a:r>
            <a:r>
              <a:rPr lang="de-DE" dirty="0" err="1"/>
              <a:t>Gotzmannstraße</a:t>
            </a:r>
            <a:r>
              <a:rPr lang="de-DE" dirty="0"/>
              <a:t> 2026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3000" dirty="0">
                <a:solidFill>
                  <a:schemeClr val="bg1"/>
                </a:solidFill>
              </a:rPr>
              <a:t>Wann ist mein Kind schulreif / schulfähig?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5335" y="4381346"/>
            <a:ext cx="7419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74898" y="38684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86354" y="2643588"/>
            <a:ext cx="791711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 b="1" dirty="0">
                <a:solidFill>
                  <a:srgbClr val="008000"/>
                </a:solidFill>
                <a:latin typeface="+mj-lt"/>
              </a:rPr>
              <a:t>VORAUSSETZUNGEN FÜR DIE SCHULE</a:t>
            </a:r>
          </a:p>
          <a:p>
            <a:pPr>
              <a:defRPr/>
            </a:pPr>
            <a:endParaRPr lang="de-DE" sz="1600" b="1" dirty="0">
              <a:solidFill>
                <a:srgbClr val="008000"/>
              </a:solidFill>
              <a:latin typeface="+mj-lt"/>
            </a:endParaRPr>
          </a:p>
          <a:p>
            <a:pPr>
              <a:defRPr/>
            </a:pPr>
            <a:r>
              <a:rPr lang="de-DE" sz="1400" b="1" dirty="0">
                <a:solidFill>
                  <a:srgbClr val="008000"/>
                </a:solidFill>
                <a:latin typeface="+mj-lt"/>
              </a:rPr>
              <a:t>Schule ist auch ein Ort des sozialen Lernens. </a:t>
            </a:r>
            <a:r>
              <a:rPr lang="de-DE" sz="1400" b="1" dirty="0">
                <a:latin typeface="+mj-lt"/>
              </a:rPr>
              <a:t>Lernen</a:t>
            </a:r>
            <a:r>
              <a:rPr lang="de-DE" sz="1400" dirty="0">
                <a:latin typeface="+mj-lt"/>
              </a:rPr>
              <a:t> findet stets </a:t>
            </a:r>
            <a:r>
              <a:rPr lang="de-DE" sz="1400" b="1" dirty="0">
                <a:solidFill>
                  <a:srgbClr val="008000"/>
                </a:solidFill>
                <a:latin typeface="+mj-lt"/>
              </a:rPr>
              <a:t>im</a:t>
            </a:r>
            <a:r>
              <a:rPr lang="de-DE" sz="1400" dirty="0">
                <a:solidFill>
                  <a:srgbClr val="008000"/>
                </a:solidFill>
                <a:latin typeface="+mj-lt"/>
              </a:rPr>
              <a:t> </a:t>
            </a:r>
            <a:r>
              <a:rPr lang="de-DE" sz="1400" b="1" dirty="0">
                <a:solidFill>
                  <a:srgbClr val="008000"/>
                </a:solidFill>
                <a:latin typeface="+mj-lt"/>
              </a:rPr>
              <a:t>sozialen Kontext</a:t>
            </a:r>
            <a:r>
              <a:rPr lang="de-DE" sz="1400" dirty="0">
                <a:solidFill>
                  <a:srgbClr val="008000"/>
                </a:solidFill>
                <a:latin typeface="+mj-lt"/>
              </a:rPr>
              <a:t> </a:t>
            </a:r>
            <a:r>
              <a:rPr lang="de-DE" sz="1400" dirty="0">
                <a:latin typeface="+mj-lt"/>
              </a:rPr>
              <a:t>statt. Kinder lernen </a:t>
            </a:r>
            <a:r>
              <a:rPr lang="de-DE" sz="1400" b="1" dirty="0">
                <a:solidFill>
                  <a:srgbClr val="008000"/>
                </a:solidFill>
                <a:latin typeface="+mj-lt"/>
              </a:rPr>
              <a:t>„für</a:t>
            </a:r>
            <a:r>
              <a:rPr lang="en-US" sz="1400" b="1" dirty="0">
                <a:solidFill>
                  <a:srgbClr val="008000"/>
                </a:solidFill>
                <a:latin typeface="+mj-lt"/>
              </a:rPr>
              <a:t>”</a:t>
            </a:r>
            <a:r>
              <a:rPr lang="de-DE" sz="14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de-DE" sz="1400" dirty="0">
                <a:latin typeface="+mj-lt"/>
              </a:rPr>
              <a:t>jemanden und </a:t>
            </a:r>
            <a:r>
              <a:rPr lang="de-DE" sz="1400" b="1" dirty="0">
                <a:solidFill>
                  <a:srgbClr val="008000"/>
                </a:solidFill>
                <a:latin typeface="+mj-lt"/>
              </a:rPr>
              <a:t>„mit“ </a:t>
            </a:r>
            <a:r>
              <a:rPr lang="de-DE" sz="1400" dirty="0">
                <a:latin typeface="+mj-lt"/>
              </a:rPr>
              <a:t>jemandem.</a:t>
            </a:r>
          </a:p>
          <a:p>
            <a:pPr>
              <a:defRPr/>
            </a:pPr>
            <a:endParaRPr lang="de-DE" sz="1400" dirty="0">
              <a:latin typeface="+mj-lt"/>
            </a:endParaRPr>
          </a:p>
          <a:p>
            <a:pPr marL="285750" indent="-285750">
              <a:buFont typeface="Wingdings" charset="2"/>
              <a:buChar char="ü"/>
              <a:defRPr/>
            </a:pPr>
            <a:r>
              <a:rPr lang="de-DE" sz="1400" b="1" dirty="0">
                <a:solidFill>
                  <a:srgbClr val="008000"/>
                </a:solidFill>
                <a:latin typeface="+mj-lt"/>
              </a:rPr>
              <a:t>Strategien für den angemessenen Umgang mit Klassenkameraden</a:t>
            </a:r>
            <a:r>
              <a:rPr lang="de-DE" sz="1400" dirty="0">
                <a:solidFill>
                  <a:srgbClr val="008000"/>
                </a:solidFill>
                <a:latin typeface="+mj-lt"/>
              </a:rPr>
              <a:t> </a:t>
            </a:r>
            <a:r>
              <a:rPr lang="de-DE" sz="1400" dirty="0">
                <a:latin typeface="+mj-lt"/>
              </a:rPr>
              <a:t>(Zusammenarbeit, miteinander spielen, helfen, einem Streit aus dem Weg gehen, angemessen streiten, Freundschaften anbahnen …)</a:t>
            </a:r>
          </a:p>
          <a:p>
            <a:pPr marL="285750" indent="-285750">
              <a:buFont typeface="Wingdings" charset="2"/>
              <a:buChar char="ü"/>
              <a:defRPr/>
            </a:pPr>
            <a:r>
              <a:rPr lang="de-DE" sz="1400" b="1" dirty="0">
                <a:solidFill>
                  <a:srgbClr val="008000"/>
                </a:solidFill>
                <a:latin typeface="+mj-lt"/>
              </a:rPr>
              <a:t>Strategien für den angemessenen Umgang mit Erwachsenen</a:t>
            </a:r>
            <a:r>
              <a:rPr lang="de-DE" sz="1400" dirty="0">
                <a:solidFill>
                  <a:srgbClr val="008000"/>
                </a:solidFill>
                <a:latin typeface="+mj-lt"/>
              </a:rPr>
              <a:t> </a:t>
            </a:r>
            <a:r>
              <a:rPr lang="de-DE" sz="1400" dirty="0">
                <a:latin typeface="+mj-lt"/>
              </a:rPr>
              <a:t>(grüßen, eine Bitte vortragen, seine Meinung äußern, fragen, danken, Hilfe holen, Hilfe anbieten, offen aber nicht distanzlos)</a:t>
            </a:r>
          </a:p>
          <a:p>
            <a:pPr marL="285750" indent="-285750">
              <a:buFont typeface="Wingdings" charset="2"/>
              <a:buChar char="ü"/>
              <a:defRPr/>
            </a:pPr>
            <a:r>
              <a:rPr lang="de-DE" sz="1400" b="1" dirty="0">
                <a:solidFill>
                  <a:srgbClr val="008000"/>
                </a:solidFill>
                <a:latin typeface="+mj-lt"/>
              </a:rPr>
              <a:t>Weitergehende soziale Kompetenzen</a:t>
            </a:r>
            <a:r>
              <a:rPr lang="de-DE" sz="1400" dirty="0">
                <a:solidFill>
                  <a:srgbClr val="008000"/>
                </a:solidFill>
                <a:latin typeface="+mj-lt"/>
              </a:rPr>
              <a:t> </a:t>
            </a:r>
            <a:r>
              <a:rPr lang="de-DE" sz="1400" dirty="0">
                <a:latin typeface="+mj-lt"/>
              </a:rPr>
              <a:t>(Regeln einhalten, für andere eintreten, Ämter übernehmen, Führung in Gruppen annehmen, andere als Gruppenführung akzeptieren)</a:t>
            </a:r>
          </a:p>
          <a:p>
            <a:pPr marL="285750" indent="-285750">
              <a:buFont typeface="Wingdings" charset="2"/>
              <a:buChar char="ü"/>
              <a:defRPr/>
            </a:pPr>
            <a:endParaRPr lang="de-DE" sz="1400" dirty="0">
              <a:latin typeface="+mj-lt"/>
            </a:endParaRPr>
          </a:p>
          <a:p>
            <a:pPr>
              <a:defRPr/>
            </a:pPr>
            <a:r>
              <a:rPr lang="de-DE" sz="1400" b="1" dirty="0">
                <a:solidFill>
                  <a:srgbClr val="008000"/>
                </a:solidFill>
                <a:latin typeface="+mj-lt"/>
              </a:rPr>
              <a:t>FÖRDERUNG DURCH DIE ELTERN</a:t>
            </a:r>
          </a:p>
          <a:p>
            <a:pPr>
              <a:defRPr/>
            </a:pPr>
            <a:r>
              <a:rPr lang="de-DE" sz="1400" dirty="0">
                <a:latin typeface="+mj-lt"/>
              </a:rPr>
              <a:t>Kontakt mit anderen Kindern fördern, Konfliktlösungen vorleben, Regeln vermitteln, Wünsche anderer berücksichtigen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482114" y="399780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37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5285FC7D-DC95-4B0C-37CE-4274777826E5}"/>
              </a:ext>
            </a:extLst>
          </p:cNvPr>
          <p:cNvSpPr txBox="1"/>
          <p:nvPr/>
        </p:nvSpPr>
        <p:spPr>
          <a:xfrm>
            <a:off x="798163" y="1684522"/>
            <a:ext cx="4153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008000"/>
                </a:solidFill>
              </a:rPr>
              <a:t>Aus der Praxis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9E8A4E4-E587-6C20-0599-2BF40DB52F44}"/>
              </a:ext>
            </a:extLst>
          </p:cNvPr>
          <p:cNvSpPr txBox="1">
            <a:spLocks/>
          </p:cNvSpPr>
          <p:nvPr/>
        </p:nvSpPr>
        <p:spPr>
          <a:xfrm>
            <a:off x="548972" y="4937759"/>
            <a:ext cx="8286024" cy="14188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>
                <a:solidFill>
                  <a:srgbClr val="002060"/>
                </a:solidFill>
              </a:rPr>
              <a:t>Eine wichtige Grundfertigkeit ist die </a:t>
            </a:r>
            <a:r>
              <a:rPr lang="de-DE" dirty="0">
                <a:solidFill>
                  <a:srgbClr val="008000"/>
                </a:solidFill>
              </a:rPr>
              <a:t>Selbstständigkeit</a:t>
            </a:r>
          </a:p>
          <a:p>
            <a:pPr marL="0" indent="0">
              <a:buNone/>
            </a:pPr>
            <a:r>
              <a:rPr lang="de-DE" sz="1400" dirty="0">
                <a:solidFill>
                  <a:srgbClr val="002060"/>
                </a:solidFill>
              </a:rPr>
              <a:t>- Garderobe    -  Schuhe   - Toilette    - eigene Sachen wieder finden    - sich trauen, alles mitzumachen</a:t>
            </a:r>
          </a:p>
          <a:p>
            <a:pPr marL="457200" lvl="1" indent="0">
              <a:buNone/>
            </a:pPr>
            <a:endParaRPr lang="de-DE" sz="1400" dirty="0"/>
          </a:p>
          <a:p>
            <a:pPr marL="457200" lvl="1" indent="0">
              <a:buNone/>
            </a:pPr>
            <a:endParaRPr lang="de-DE" sz="1400" dirty="0"/>
          </a:p>
          <a:p>
            <a:pPr marL="457200" lvl="1" indent="0">
              <a:buNone/>
            </a:pPr>
            <a:endParaRPr lang="de-DE" sz="1400" dirty="0"/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3DE193DA-97EA-19D3-5ECF-C7D6E2A90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966" y="2421583"/>
            <a:ext cx="8027801" cy="24152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>
                <a:solidFill>
                  <a:srgbClr val="008000"/>
                </a:solidFill>
              </a:rPr>
              <a:t>Beispiel: Zahleinführung in Mathematik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400" dirty="0"/>
              <a:t>Anzahl wird gehüft, gezählt, getrommelt, gebaut, gefädelt, mit allen möglichen Schreibgeräten geschrieben, balanciert, gesucht, geknetet, </a:t>
            </a:r>
            <a:r>
              <a:rPr lang="de-DE" sz="1400" b="1" dirty="0">
                <a:solidFill>
                  <a:srgbClr val="008000"/>
                </a:solidFill>
              </a:rPr>
              <a:t>alles mit viel Bewegung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400" dirty="0"/>
              <a:t>Ziel: </a:t>
            </a:r>
            <a:r>
              <a:rPr lang="de-DE" sz="1400" dirty="0">
                <a:solidFill>
                  <a:srgbClr val="008000"/>
                </a:solidFill>
              </a:rPr>
              <a:t>fast unbemerkt bei der Sache bleiben</a:t>
            </a:r>
            <a:r>
              <a:rPr lang="de-DE" sz="1400" dirty="0"/>
              <a:t>, Wechsel zwischen bewegten und ruhigen Phasen, </a:t>
            </a:r>
          </a:p>
          <a:p>
            <a:pPr marL="0" indent="0">
              <a:buNone/>
            </a:pPr>
            <a:r>
              <a:rPr lang="de-DE" sz="1800" dirty="0">
                <a:solidFill>
                  <a:srgbClr val="008000"/>
                </a:solidFill>
              </a:rPr>
              <a:t>Beispiel: Sport, Pause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400" dirty="0"/>
              <a:t>Alle Dinge werden Schritt für Schritt eingeführt, auch die Pause oder Sport.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400" dirty="0"/>
              <a:t>Davor muss Ihr Kind sich umziehen und gegebenenfalls die Kleidung umdrehen können, Klettverschlussschuhe anziehen oder Schleife binden können.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400" dirty="0"/>
              <a:t>Von Mal zu Mal gewöhnen sich die Kinder spielerisch besser an Abläufe</a:t>
            </a:r>
          </a:p>
        </p:txBody>
      </p:sp>
    </p:spTree>
    <p:extLst>
      <p:ext uri="{BB962C8B-B14F-4D97-AF65-F5344CB8AC3E}">
        <p14:creationId xmlns:p14="http://schemas.microsoft.com/office/powerpoint/2010/main" val="2369559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259C765-DC61-24B2-18C6-B342EB5EB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Grundschule an der </a:t>
            </a:r>
            <a:r>
              <a:rPr lang="de-DE" dirty="0" err="1"/>
              <a:t>Gotzmannstraße</a:t>
            </a:r>
            <a:r>
              <a:rPr lang="de-DE" dirty="0"/>
              <a:t> 2026</a:t>
            </a:r>
            <a:endParaRPr lang="en-US" dirty="0"/>
          </a:p>
        </p:txBody>
      </p:sp>
      <p:sp>
        <p:nvSpPr>
          <p:cNvPr id="3" name="Titel 3">
            <a:extLst>
              <a:ext uri="{FF2B5EF4-FFF2-40B4-BE49-F238E27FC236}">
                <a16:creationId xmlns:a16="http://schemas.microsoft.com/office/drawing/2014/main" id="{3EA1EBE4-D274-9022-065F-940801E4494E}"/>
              </a:ext>
            </a:extLst>
          </p:cNvPr>
          <p:cNvSpPr txBox="1">
            <a:spLocks/>
          </p:cNvSpPr>
          <p:nvPr/>
        </p:nvSpPr>
        <p:spPr>
          <a:xfrm>
            <a:off x="193638" y="1317188"/>
            <a:ext cx="7361786" cy="8309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de-DE" sz="2400" b="1" dirty="0">
                <a:solidFill>
                  <a:schemeClr val="accent1"/>
                </a:solidFill>
                <a:latin typeface="Calibri" pitchFamily="34" charset="0"/>
                <a:ea typeface="+mn-ea"/>
                <a:cs typeface="+mn-cs"/>
              </a:rPr>
              <a:t>Beispiel für einen Stundenplan </a:t>
            </a:r>
            <a:br>
              <a:rPr lang="de-DE" sz="2400" b="1" dirty="0">
                <a:solidFill>
                  <a:schemeClr val="accent1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2400" b="1" dirty="0">
                <a:solidFill>
                  <a:schemeClr val="accent1"/>
                </a:solidFill>
                <a:latin typeface="Calibri" pitchFamily="34" charset="0"/>
                <a:ea typeface="+mn-ea"/>
                <a:cs typeface="+mn-cs"/>
              </a:rPr>
              <a:t>in einer 1. Klasse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58E66A6-CF36-E046-F996-461CCF25CB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334204"/>
              </p:ext>
            </p:extLst>
          </p:nvPr>
        </p:nvGraphicFramePr>
        <p:xfrm>
          <a:off x="255722" y="2603715"/>
          <a:ext cx="8283842" cy="32623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7259">
                  <a:extLst>
                    <a:ext uri="{9D8B030D-6E8A-4147-A177-3AD203B41FA5}">
                      <a16:colId xmlns:a16="http://schemas.microsoft.com/office/drawing/2014/main" val="3896452751"/>
                    </a:ext>
                  </a:extLst>
                </a:gridCol>
                <a:gridCol w="888870">
                  <a:extLst>
                    <a:ext uri="{9D8B030D-6E8A-4147-A177-3AD203B41FA5}">
                      <a16:colId xmlns:a16="http://schemas.microsoft.com/office/drawing/2014/main" val="3165689453"/>
                    </a:ext>
                  </a:extLst>
                </a:gridCol>
                <a:gridCol w="456668">
                  <a:extLst>
                    <a:ext uri="{9D8B030D-6E8A-4147-A177-3AD203B41FA5}">
                      <a16:colId xmlns:a16="http://schemas.microsoft.com/office/drawing/2014/main" val="324416922"/>
                    </a:ext>
                  </a:extLst>
                </a:gridCol>
                <a:gridCol w="457153">
                  <a:extLst>
                    <a:ext uri="{9D8B030D-6E8A-4147-A177-3AD203B41FA5}">
                      <a16:colId xmlns:a16="http://schemas.microsoft.com/office/drawing/2014/main" val="1910168007"/>
                    </a:ext>
                  </a:extLst>
                </a:gridCol>
                <a:gridCol w="685245">
                  <a:extLst>
                    <a:ext uri="{9D8B030D-6E8A-4147-A177-3AD203B41FA5}">
                      <a16:colId xmlns:a16="http://schemas.microsoft.com/office/drawing/2014/main" val="3259724028"/>
                    </a:ext>
                  </a:extLst>
                </a:gridCol>
                <a:gridCol w="685729">
                  <a:extLst>
                    <a:ext uri="{9D8B030D-6E8A-4147-A177-3AD203B41FA5}">
                      <a16:colId xmlns:a16="http://schemas.microsoft.com/office/drawing/2014/main" val="3535151848"/>
                    </a:ext>
                  </a:extLst>
                </a:gridCol>
                <a:gridCol w="1370972">
                  <a:extLst>
                    <a:ext uri="{9D8B030D-6E8A-4147-A177-3AD203B41FA5}">
                      <a16:colId xmlns:a16="http://schemas.microsoft.com/office/drawing/2014/main" val="1361698843"/>
                    </a:ext>
                  </a:extLst>
                </a:gridCol>
                <a:gridCol w="1370972">
                  <a:extLst>
                    <a:ext uri="{9D8B030D-6E8A-4147-A177-3AD203B41FA5}">
                      <a16:colId xmlns:a16="http://schemas.microsoft.com/office/drawing/2014/main" val="2142347758"/>
                    </a:ext>
                  </a:extLst>
                </a:gridCol>
                <a:gridCol w="685245">
                  <a:extLst>
                    <a:ext uri="{9D8B030D-6E8A-4147-A177-3AD203B41FA5}">
                      <a16:colId xmlns:a16="http://schemas.microsoft.com/office/drawing/2014/main" val="1833900534"/>
                    </a:ext>
                  </a:extLst>
                </a:gridCol>
                <a:gridCol w="685729">
                  <a:extLst>
                    <a:ext uri="{9D8B030D-6E8A-4147-A177-3AD203B41FA5}">
                      <a16:colId xmlns:a16="http://schemas.microsoft.com/office/drawing/2014/main" val="1510589288"/>
                    </a:ext>
                  </a:extLst>
                </a:gridCol>
              </a:tblGrid>
              <a:tr h="411005">
                <a:tc>
                  <a:txBody>
                    <a:bodyPr/>
                    <a:lstStyle/>
                    <a:p>
                      <a:pPr algn="ctr"/>
                      <a:r>
                        <a:rPr lang="de-DE" sz="1000" b="1" cap="small" spc="100" dirty="0">
                          <a:effectLst/>
                        </a:rPr>
                        <a:t>Zeit</a:t>
                      </a:r>
                      <a:endParaRPr lang="de-DE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e-DE" sz="1000" b="1" cap="small" spc="100" dirty="0">
                          <a:effectLst/>
                        </a:rPr>
                        <a:t>Montag</a:t>
                      </a:r>
                      <a:endParaRPr lang="de-DE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000" b="1" cap="small" spc="100" dirty="0">
                          <a:effectLst/>
                        </a:rPr>
                        <a:t>Dienstag</a:t>
                      </a:r>
                      <a:endParaRPr lang="de-DE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1" cap="small" spc="100" dirty="0">
                          <a:effectLst/>
                        </a:rPr>
                        <a:t>Mittwoch</a:t>
                      </a:r>
                      <a:endParaRPr lang="de-DE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1" cap="small" spc="100" dirty="0">
                          <a:effectLst/>
                        </a:rPr>
                        <a:t>Donnerstag</a:t>
                      </a:r>
                      <a:endParaRPr lang="de-DE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000" b="1" cap="small" spc="100" dirty="0">
                          <a:effectLst/>
                        </a:rPr>
                        <a:t>Freitag</a:t>
                      </a:r>
                      <a:endParaRPr lang="de-DE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017820"/>
                  </a:ext>
                </a:extLst>
              </a:tr>
              <a:tr h="416060"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>
                          <a:effectLst/>
                        </a:rPr>
                        <a:t>08.00–08.45</a:t>
                      </a:r>
                      <a:endParaRPr lang="de-DE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270" algn="ctr"/>
                      <a:r>
                        <a:rPr lang="de-DE" sz="1000">
                          <a:effectLst/>
                        </a:rPr>
                        <a:t>Sp</a:t>
                      </a:r>
                      <a:endParaRPr lang="de-DE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6083748"/>
                  </a:ext>
                </a:extLst>
              </a:tr>
              <a:tr h="416060"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>
                          <a:effectLst/>
                        </a:rPr>
                        <a:t>08.45-09.30</a:t>
                      </a:r>
                      <a:endParaRPr lang="de-DE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 b="1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705433"/>
                  </a:ext>
                </a:extLst>
              </a:tr>
              <a:tr h="572083"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>
                          <a:effectLst/>
                        </a:rPr>
                        <a:t>09.30-10.15</a:t>
                      </a:r>
                      <a:endParaRPr lang="de-DE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900" dirty="0">
                          <a:effectLst/>
                        </a:rPr>
                        <a:t>KR</a:t>
                      </a:r>
                      <a:endParaRPr lang="de-DE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900" dirty="0">
                          <a:effectLst/>
                        </a:rPr>
                        <a:t>EV</a:t>
                      </a:r>
                      <a:endParaRPr lang="de-DE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900" dirty="0">
                          <a:effectLst/>
                        </a:rPr>
                        <a:t>Eth. </a:t>
                      </a:r>
                      <a:endParaRPr lang="de-DE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Sp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>
                          <a:effectLst/>
                        </a:rPr>
                        <a:t>KSF</a:t>
                      </a:r>
                      <a:endParaRPr lang="de-DE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extLst>
                  <a:ext uri="{0D108BD9-81ED-4DB2-BD59-A6C34878D82A}">
                    <a16:rowId xmlns:a16="http://schemas.microsoft.com/office/drawing/2014/main" val="3181646378"/>
                  </a:ext>
                </a:extLst>
              </a:tr>
              <a:tr h="572083"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>
                          <a:effectLst/>
                        </a:rPr>
                        <a:t>10.45-11.30</a:t>
                      </a:r>
                      <a:endParaRPr lang="de-DE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900" dirty="0">
                          <a:effectLst/>
                        </a:rPr>
                        <a:t>KR</a:t>
                      </a:r>
                      <a:endParaRPr lang="de-DE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900" dirty="0">
                          <a:effectLst/>
                        </a:rPr>
                        <a:t>EV </a:t>
                      </a:r>
                      <a:endParaRPr lang="de-DE" sz="1000" dirty="0">
                        <a:effectLst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900" dirty="0">
                          <a:effectLst/>
                        </a:rPr>
                        <a:t>Eth. </a:t>
                      </a:r>
                      <a:endParaRPr lang="de-DE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>
                          <a:effectLst/>
                        </a:rPr>
                        <a:t>DPL </a:t>
                      </a:r>
                      <a:endParaRPr lang="de-DE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 b="1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067184"/>
                  </a:ext>
                </a:extLst>
              </a:tr>
              <a:tr h="459040"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>
                          <a:effectLst/>
                        </a:rPr>
                        <a:t>11.30-12.15</a:t>
                      </a:r>
                      <a:endParaRPr lang="de-DE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FF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de-DE" sz="1000" dirty="0">
                          <a:effectLst/>
                        </a:rPr>
                        <a:t>KSF</a:t>
                      </a:r>
                      <a:endParaRPr lang="de-DE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de-DE" sz="1000">
                          <a:effectLst/>
                        </a:rPr>
                        <a:t>GU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de-DE" sz="1000" dirty="0">
                          <a:effectLst/>
                        </a:rPr>
                        <a:t>WG</a:t>
                      </a:r>
                      <a:endParaRPr lang="de-DE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666181"/>
                  </a:ext>
                </a:extLst>
              </a:tr>
              <a:tr h="416060"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>
                          <a:effectLst/>
                        </a:rPr>
                        <a:t>12.15-13.00</a:t>
                      </a:r>
                      <a:endParaRPr lang="de-DE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000" dirty="0">
                          <a:effectLst/>
                        </a:rPr>
                        <a:t> </a:t>
                      </a:r>
                      <a:endParaRPr lang="de-DE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 </a:t>
                      </a:r>
                      <a:endParaRPr lang="de-DE" sz="1000" b="1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000" dirty="0">
                          <a:effectLst/>
                        </a:rPr>
                        <a:t> </a:t>
                      </a:r>
                      <a:endParaRPr lang="de-DE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46" marR="35546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41506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196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2046612"/>
            <a:ext cx="7823200" cy="4030157"/>
          </a:xfrm>
        </p:spPr>
        <p:txBody>
          <a:bodyPr/>
          <a:lstStyle/>
          <a:p>
            <a:pPr marL="0" indent="0" fontAlgn="base">
              <a:buNone/>
            </a:pPr>
            <a:endParaRPr lang="de-DE" b="1" u="sng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charset="0"/>
              </a:rPr>
              <a:t>Der Einschreibetag</a:t>
            </a:r>
            <a:endParaRPr lang="en-US" sz="35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Grundschule an der </a:t>
            </a:r>
            <a:r>
              <a:rPr lang="de-DE" dirty="0" err="1"/>
              <a:t>Gotzmannstraße</a:t>
            </a:r>
            <a:r>
              <a:rPr lang="de-DE" dirty="0"/>
              <a:t> 2026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7203" y="6076770"/>
            <a:ext cx="1059597" cy="652059"/>
          </a:xfrm>
          <a:prstGeom prst="rect">
            <a:avLst/>
          </a:prstGeom>
        </p:spPr>
      </p:pic>
      <p:sp>
        <p:nvSpPr>
          <p:cNvPr id="9" name="Content Placeholder 1"/>
          <p:cNvSpPr txBox="1">
            <a:spLocks/>
          </p:cNvSpPr>
          <p:nvPr/>
        </p:nvSpPr>
        <p:spPr>
          <a:xfrm>
            <a:off x="678963" y="2414367"/>
            <a:ext cx="7870944" cy="3835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8963" y="3231834"/>
            <a:ext cx="760143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buFont typeface="Wingdings" charset="2"/>
              <a:buChar char="ü"/>
              <a:defRPr/>
            </a:pPr>
            <a:r>
              <a:rPr lang="de-DE" sz="1500" dirty="0">
                <a:latin typeface="+mj-lt"/>
              </a:rPr>
              <a:t>Alle Kinder, die </a:t>
            </a:r>
            <a:r>
              <a:rPr lang="de-DE" sz="1500" b="1" dirty="0">
                <a:solidFill>
                  <a:srgbClr val="008000"/>
                </a:solidFill>
                <a:latin typeface="+mj-lt"/>
              </a:rPr>
              <a:t>schulpflichtig</a:t>
            </a:r>
            <a:r>
              <a:rPr lang="de-DE" sz="1500" dirty="0">
                <a:solidFill>
                  <a:srgbClr val="008000"/>
                </a:solidFill>
                <a:latin typeface="+mj-lt"/>
              </a:rPr>
              <a:t> </a:t>
            </a:r>
            <a:r>
              <a:rPr lang="de-DE" sz="1500" dirty="0">
                <a:latin typeface="+mj-lt"/>
              </a:rPr>
              <a:t>sind, müssen an der Grundschule angemeldet werden, in deren </a:t>
            </a:r>
            <a:r>
              <a:rPr lang="de-DE" sz="1500" b="1" dirty="0">
                <a:solidFill>
                  <a:srgbClr val="008000"/>
                </a:solidFill>
                <a:latin typeface="+mj-lt"/>
              </a:rPr>
              <a:t>Schulsprengel</a:t>
            </a:r>
            <a:r>
              <a:rPr lang="de-DE" sz="1500" dirty="0">
                <a:solidFill>
                  <a:srgbClr val="008000"/>
                </a:solidFill>
                <a:latin typeface="+mj-lt"/>
              </a:rPr>
              <a:t> </a:t>
            </a:r>
            <a:r>
              <a:rPr lang="de-DE" sz="1500" dirty="0">
                <a:latin typeface="+mj-lt"/>
              </a:rPr>
              <a:t>sie ihren gewöhnlichen Aufenthalt haben. </a:t>
            </a:r>
          </a:p>
          <a:p>
            <a:pPr marL="285750" indent="-285750">
              <a:lnSpc>
                <a:spcPct val="90000"/>
              </a:lnSpc>
              <a:buFont typeface="Wingdings" charset="2"/>
              <a:buChar char="ü"/>
              <a:defRPr/>
            </a:pPr>
            <a:r>
              <a:rPr lang="de-DE" sz="1500" dirty="0">
                <a:latin typeface="+mj-lt"/>
              </a:rPr>
              <a:t>Wird das Kind an einer </a:t>
            </a:r>
            <a:r>
              <a:rPr lang="de-DE" sz="1500" b="1" dirty="0">
                <a:solidFill>
                  <a:srgbClr val="008000"/>
                </a:solidFill>
                <a:latin typeface="+mj-lt"/>
              </a:rPr>
              <a:t>privaten Grundschule</a:t>
            </a:r>
            <a:r>
              <a:rPr lang="de-DE" sz="1500" dirty="0">
                <a:solidFill>
                  <a:srgbClr val="008000"/>
                </a:solidFill>
                <a:latin typeface="+mj-lt"/>
              </a:rPr>
              <a:t> </a:t>
            </a:r>
            <a:r>
              <a:rPr lang="de-DE" sz="1500" dirty="0">
                <a:latin typeface="+mj-lt"/>
              </a:rPr>
              <a:t>angemeldet, muss die </a:t>
            </a:r>
            <a:r>
              <a:rPr lang="de-DE" sz="1500" b="1" dirty="0">
                <a:solidFill>
                  <a:srgbClr val="008000"/>
                </a:solidFill>
                <a:latin typeface="+mj-lt"/>
              </a:rPr>
              <a:t>Sprengelschule informiert</a:t>
            </a:r>
            <a:r>
              <a:rPr lang="de-DE" sz="1500" dirty="0">
                <a:solidFill>
                  <a:srgbClr val="008000"/>
                </a:solidFill>
                <a:latin typeface="+mj-lt"/>
              </a:rPr>
              <a:t> </a:t>
            </a:r>
            <a:r>
              <a:rPr lang="de-DE" sz="1500" dirty="0">
                <a:latin typeface="+mj-lt"/>
              </a:rPr>
              <a:t>werden.</a:t>
            </a:r>
          </a:p>
          <a:p>
            <a:pPr marL="285750" indent="-285750">
              <a:lnSpc>
                <a:spcPct val="90000"/>
              </a:lnSpc>
              <a:buFont typeface="Wingdings" charset="2"/>
              <a:buChar char="ü"/>
              <a:defRPr/>
            </a:pPr>
            <a:r>
              <a:rPr lang="de-DE" sz="1500" dirty="0">
                <a:latin typeface="+mj-lt"/>
              </a:rPr>
              <a:t>Die Erziehungsberechtigten müssen </a:t>
            </a:r>
            <a:r>
              <a:rPr lang="de-DE" sz="1500" b="1" dirty="0">
                <a:solidFill>
                  <a:srgbClr val="008000"/>
                </a:solidFill>
                <a:latin typeface="+mj-lt"/>
              </a:rPr>
              <a:t>persönlich mit dem Kind</a:t>
            </a:r>
            <a:r>
              <a:rPr lang="de-DE" sz="1500" dirty="0">
                <a:solidFill>
                  <a:srgbClr val="008000"/>
                </a:solidFill>
                <a:latin typeface="+mj-lt"/>
              </a:rPr>
              <a:t> </a:t>
            </a:r>
            <a:r>
              <a:rPr lang="de-DE" sz="1500" dirty="0">
                <a:latin typeface="+mj-lt"/>
              </a:rPr>
              <a:t>zu Schulanmeldung kommen, ggf. werden Terminvereinbarungen getroffen.</a:t>
            </a:r>
          </a:p>
          <a:p>
            <a:pPr marL="285750" indent="-285750">
              <a:lnSpc>
                <a:spcPct val="90000"/>
              </a:lnSpc>
              <a:buFont typeface="Wingdings" charset="2"/>
              <a:buChar char="ü"/>
              <a:defRPr/>
            </a:pPr>
            <a:r>
              <a:rPr lang="de-DE" sz="1500" dirty="0">
                <a:latin typeface="+mj-lt"/>
              </a:rPr>
              <a:t>Gastschulanträge erst nach Einschulung möglich</a:t>
            </a:r>
          </a:p>
          <a:p>
            <a:pPr marL="285750" indent="-285750">
              <a:lnSpc>
                <a:spcPct val="90000"/>
              </a:lnSpc>
              <a:buFont typeface="Wingdings" charset="2"/>
              <a:buChar char="ü"/>
              <a:defRPr/>
            </a:pPr>
            <a:r>
              <a:rPr lang="de-DE" sz="1500" dirty="0">
                <a:latin typeface="+mj-lt"/>
              </a:rPr>
              <a:t>Wunsch nach Klassenkameraden</a:t>
            </a:r>
          </a:p>
          <a:p>
            <a:pPr marL="285750" indent="-285750">
              <a:lnSpc>
                <a:spcPct val="90000"/>
              </a:lnSpc>
              <a:buFont typeface="Wingdings" charset="2"/>
              <a:buChar char="ü"/>
              <a:defRPr/>
            </a:pPr>
            <a:r>
              <a:rPr lang="de-DE" sz="1500" dirty="0">
                <a:latin typeface="+mj-lt"/>
              </a:rPr>
              <a:t>Spätestens zu Beginn des Schuljahres im September muss die </a:t>
            </a:r>
            <a:r>
              <a:rPr lang="de-DE" sz="1500" b="1" dirty="0">
                <a:solidFill>
                  <a:srgbClr val="008000"/>
                </a:solidFill>
                <a:latin typeface="+mj-lt"/>
              </a:rPr>
              <a:t>Bescheinigung über die Schuleingangsuntersuchung</a:t>
            </a:r>
            <a:r>
              <a:rPr lang="de-DE" sz="1500" dirty="0">
                <a:solidFill>
                  <a:srgbClr val="008000"/>
                </a:solidFill>
                <a:latin typeface="+mj-lt"/>
              </a:rPr>
              <a:t> </a:t>
            </a:r>
            <a:r>
              <a:rPr lang="de-DE" sz="1500" dirty="0">
                <a:latin typeface="+mj-lt"/>
              </a:rPr>
              <a:t>vorgelegt werden. (Ausnahme: Vorzeitige Kinder)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959" y="1860856"/>
            <a:ext cx="1264210" cy="131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972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2046612"/>
            <a:ext cx="7823200" cy="4030157"/>
          </a:xfrm>
        </p:spPr>
        <p:txBody>
          <a:bodyPr/>
          <a:lstStyle/>
          <a:p>
            <a:pPr marL="0" indent="0" fontAlgn="base">
              <a:buNone/>
            </a:pPr>
            <a:endParaRPr lang="de-DE" b="1" u="sng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000" dirty="0">
                <a:latin typeface="Arial" charset="0"/>
              </a:rPr>
              <a:t>Das Screening</a:t>
            </a:r>
            <a:br>
              <a:rPr lang="de-DE" sz="3000" dirty="0">
                <a:latin typeface="Arial" charset="0"/>
              </a:rPr>
            </a:br>
            <a:r>
              <a:rPr lang="de-DE" sz="2000" dirty="0">
                <a:latin typeface="Arial" charset="0"/>
              </a:rPr>
              <a:t>Mittwoch, 11.03.2026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Grundschule an der </a:t>
            </a:r>
            <a:r>
              <a:rPr lang="de-DE" dirty="0" err="1"/>
              <a:t>Gotzmannstraße</a:t>
            </a:r>
            <a:r>
              <a:rPr lang="de-DE" dirty="0"/>
              <a:t> 2026</a:t>
            </a:r>
            <a:endParaRPr lang="en-US" dirty="0"/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678963" y="2414367"/>
            <a:ext cx="7870944" cy="3835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3267" y="2414073"/>
            <a:ext cx="760143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+mj-lt"/>
              </a:rPr>
              <a:t>Das </a:t>
            </a:r>
            <a:r>
              <a:rPr lang="de-DE" b="1" dirty="0">
                <a:solidFill>
                  <a:srgbClr val="008000"/>
                </a:solidFill>
                <a:latin typeface="+mj-lt"/>
              </a:rPr>
              <a:t>Screening</a:t>
            </a:r>
            <a:r>
              <a:rPr lang="de-DE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de-DE" dirty="0">
                <a:latin typeface="+mj-lt"/>
              </a:rPr>
              <a:t>ermöglich einen </a:t>
            </a:r>
            <a:r>
              <a:rPr lang="de-DE" b="1" dirty="0">
                <a:solidFill>
                  <a:srgbClr val="008000"/>
                </a:solidFill>
                <a:latin typeface="+mj-lt"/>
              </a:rPr>
              <a:t>Eindruck</a:t>
            </a:r>
            <a:r>
              <a:rPr lang="de-DE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de-DE" dirty="0">
                <a:latin typeface="+mj-lt"/>
              </a:rPr>
              <a:t>in Bezug auf die </a:t>
            </a:r>
            <a:r>
              <a:rPr lang="de-DE" b="1" dirty="0">
                <a:solidFill>
                  <a:srgbClr val="008000"/>
                </a:solidFill>
                <a:latin typeface="+mj-lt"/>
              </a:rPr>
              <a:t>Schulfähigkeit</a:t>
            </a:r>
            <a:r>
              <a:rPr lang="de-DE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de-DE" dirty="0">
                <a:latin typeface="+mj-lt"/>
              </a:rPr>
              <a:t>des Kindes. Beobachtet werden z.B.:</a:t>
            </a:r>
          </a:p>
          <a:p>
            <a:pPr>
              <a:defRPr/>
            </a:pPr>
            <a:r>
              <a:rPr lang="de-DE" b="1" dirty="0">
                <a:solidFill>
                  <a:srgbClr val="008000"/>
                </a:solidFill>
                <a:latin typeface="+mj-lt"/>
              </a:rPr>
              <a:t>Sprache, Motorik, Konzentration, Mathematische Kompetenzen, Emotionalität …</a:t>
            </a:r>
          </a:p>
          <a:p>
            <a:pPr>
              <a:defRPr/>
            </a:pPr>
            <a:br>
              <a:rPr lang="de-DE" dirty="0">
                <a:latin typeface="+mj-lt"/>
              </a:rPr>
            </a:br>
            <a:r>
              <a:rPr lang="de-DE" dirty="0">
                <a:latin typeface="+mj-lt"/>
              </a:rPr>
              <a:t>Beispiel zur Sprachentwicklung – hier „Reimwörter finden</a:t>
            </a:r>
            <a:r>
              <a:rPr lang="ja-JP" altLang="de-DE" dirty="0">
                <a:latin typeface="+mj-lt"/>
              </a:rPr>
              <a:t>“</a:t>
            </a:r>
            <a:r>
              <a:rPr lang="de-DE" dirty="0">
                <a:latin typeface="+mj-lt"/>
              </a:rPr>
              <a:t>  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4087987"/>
            <a:ext cx="7848600" cy="2162175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43496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2046612"/>
            <a:ext cx="7823200" cy="4030157"/>
          </a:xfrm>
        </p:spPr>
        <p:txBody>
          <a:bodyPr/>
          <a:lstStyle/>
          <a:p>
            <a:pPr marL="0" indent="0" fontAlgn="base">
              <a:buNone/>
            </a:pPr>
            <a:endParaRPr lang="de-DE" b="1" u="sng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charset="0"/>
              </a:rPr>
              <a:t>Das Schulspiel </a:t>
            </a:r>
            <a:endParaRPr lang="en-US" sz="35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Grundschule an der </a:t>
            </a:r>
            <a:r>
              <a:rPr lang="de-DE" dirty="0" err="1"/>
              <a:t>Gotzmannstraße</a:t>
            </a:r>
            <a:r>
              <a:rPr lang="de-DE" dirty="0"/>
              <a:t> 2026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7203" y="6076770"/>
            <a:ext cx="1059597" cy="652059"/>
          </a:xfrm>
          <a:prstGeom prst="rect">
            <a:avLst/>
          </a:prstGeom>
        </p:spPr>
      </p:pic>
      <p:sp>
        <p:nvSpPr>
          <p:cNvPr id="9" name="Content Placeholder 1"/>
          <p:cNvSpPr txBox="1">
            <a:spLocks/>
          </p:cNvSpPr>
          <p:nvPr/>
        </p:nvSpPr>
        <p:spPr>
          <a:xfrm>
            <a:off x="678963" y="2414367"/>
            <a:ext cx="7870944" cy="3835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4217" y="2618906"/>
            <a:ext cx="8557941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500" dirty="0">
                <a:latin typeface="+mj-lt"/>
              </a:rPr>
              <a:t>Das </a:t>
            </a:r>
            <a:r>
              <a:rPr lang="de-DE" sz="1500" b="1" dirty="0">
                <a:solidFill>
                  <a:srgbClr val="008000"/>
                </a:solidFill>
                <a:latin typeface="+mj-lt"/>
              </a:rPr>
              <a:t>Schulspiel </a:t>
            </a:r>
            <a:r>
              <a:rPr lang="de-DE" sz="1500" dirty="0">
                <a:latin typeface="+mj-lt"/>
              </a:rPr>
              <a:t>wird mit allen Kindern durchgeführt, bei denen die </a:t>
            </a:r>
            <a:r>
              <a:rPr lang="de-DE" sz="1500" b="1" dirty="0">
                <a:solidFill>
                  <a:srgbClr val="008000"/>
                </a:solidFill>
                <a:latin typeface="+mj-lt"/>
              </a:rPr>
              <a:t>Schulfähigkeit ausführlicher getestet</a:t>
            </a:r>
            <a:r>
              <a:rPr lang="de-DE" sz="1500" dirty="0">
                <a:solidFill>
                  <a:srgbClr val="008000"/>
                </a:solidFill>
                <a:latin typeface="+mj-lt"/>
              </a:rPr>
              <a:t> </a:t>
            </a:r>
            <a:r>
              <a:rPr lang="de-DE" sz="1500" dirty="0">
                <a:latin typeface="+mj-lt"/>
              </a:rPr>
              <a:t>werden soll. Es gibt unterschiedliche Testverfahren, i.d.R. handelt es sich um </a:t>
            </a:r>
            <a:r>
              <a:rPr lang="de-DE" sz="1500" b="1" dirty="0">
                <a:solidFill>
                  <a:srgbClr val="008000"/>
                </a:solidFill>
                <a:latin typeface="+mj-lt"/>
              </a:rPr>
              <a:t>Gruppentests</a:t>
            </a:r>
            <a:r>
              <a:rPr lang="de-DE" sz="1500" dirty="0">
                <a:latin typeface="+mj-lt"/>
              </a:rPr>
              <a:t>. </a:t>
            </a:r>
          </a:p>
          <a:p>
            <a:pPr>
              <a:defRPr/>
            </a:pPr>
            <a:r>
              <a:rPr lang="de-DE" sz="1500" dirty="0">
                <a:latin typeface="+mj-lt"/>
              </a:rPr>
              <a:t>Das Schulspiel findet </a:t>
            </a:r>
            <a:r>
              <a:rPr lang="de-DE" sz="1500" dirty="0">
                <a:solidFill>
                  <a:srgbClr val="FF6600"/>
                </a:solidFill>
                <a:latin typeface="+mj-lt"/>
              </a:rPr>
              <a:t>am Freitag, 13. März 2026 um 8:15 Uhr </a:t>
            </a:r>
            <a:r>
              <a:rPr lang="de-DE" sz="1500" dirty="0">
                <a:latin typeface="+mj-lt"/>
              </a:rPr>
              <a:t>auf besondere Einladung statt.</a:t>
            </a:r>
          </a:p>
          <a:p>
            <a:pPr>
              <a:defRPr/>
            </a:pPr>
            <a:endParaRPr lang="de-DE" sz="1500" dirty="0">
              <a:latin typeface="+mj-lt"/>
            </a:endParaRPr>
          </a:p>
          <a:p>
            <a:pPr>
              <a:defRPr/>
            </a:pPr>
            <a:r>
              <a:rPr lang="de-DE" sz="1500" dirty="0">
                <a:latin typeface="+mj-lt"/>
              </a:rPr>
              <a:t>2. Schulspiel für vorzeitige Kinder ?</a:t>
            </a:r>
          </a:p>
          <a:p>
            <a:pPr>
              <a:defRPr/>
            </a:pPr>
            <a:r>
              <a:rPr lang="de-DE" sz="1500" dirty="0">
                <a:latin typeface="+mj-lt"/>
              </a:rPr>
              <a:t> </a:t>
            </a:r>
          </a:p>
          <a:p>
            <a:pPr>
              <a:defRPr/>
            </a:pPr>
            <a:r>
              <a:rPr lang="de-DE" sz="1500" dirty="0">
                <a:latin typeface="+mj-lt"/>
              </a:rPr>
              <a:t>Beobachtet und getestet werden: </a:t>
            </a:r>
            <a:r>
              <a:rPr lang="de-DE" sz="1500" b="1" dirty="0">
                <a:solidFill>
                  <a:schemeClr val="accent1"/>
                </a:solidFill>
                <a:latin typeface="+mj-lt"/>
              </a:rPr>
              <a:t>Sprachentwicklung, Mathematisches Verständnis, Grob- und Feinmotorik, räumliche Wahrnehmung, Sozialverhalten, Emotionalität, Konzentration, Belastbarkeit und Ausdauer …</a:t>
            </a:r>
          </a:p>
          <a:p>
            <a:pPr>
              <a:defRPr/>
            </a:pPr>
            <a:endParaRPr lang="de-DE" sz="1500" dirty="0">
              <a:latin typeface="+mj-lt"/>
            </a:endParaRPr>
          </a:p>
          <a:p>
            <a:pPr>
              <a:defRPr/>
            </a:pPr>
            <a:r>
              <a:rPr lang="de-DE" sz="1500" dirty="0">
                <a:latin typeface="+mj-lt"/>
              </a:rPr>
              <a:t>Beispiel: Welche Lok ist gleich? Finde die richtige Form!</a:t>
            </a:r>
          </a:p>
        </p:txBody>
      </p:sp>
      <p:grpSp>
        <p:nvGrpSpPr>
          <p:cNvPr id="11" name="Group 132"/>
          <p:cNvGrpSpPr>
            <a:grpSpLocks/>
          </p:cNvGrpSpPr>
          <p:nvPr/>
        </p:nvGrpSpPr>
        <p:grpSpPr bwMode="auto">
          <a:xfrm>
            <a:off x="1042988" y="5300663"/>
            <a:ext cx="5867400" cy="461962"/>
            <a:chOff x="1521" y="2613"/>
            <a:chExt cx="9239" cy="727"/>
          </a:xfrm>
        </p:grpSpPr>
        <p:grpSp>
          <p:nvGrpSpPr>
            <p:cNvPr id="12" name="Group 133"/>
            <p:cNvGrpSpPr>
              <a:grpSpLocks/>
            </p:cNvGrpSpPr>
            <p:nvPr/>
          </p:nvGrpSpPr>
          <p:grpSpPr bwMode="auto">
            <a:xfrm>
              <a:off x="1521" y="2620"/>
              <a:ext cx="1296" cy="720"/>
              <a:chOff x="1440" y="2448"/>
              <a:chExt cx="1296" cy="720"/>
            </a:xfrm>
          </p:grpSpPr>
          <p:sp>
            <p:nvSpPr>
              <p:cNvPr id="81" name="Line 134"/>
              <p:cNvSpPr>
                <a:spLocks noChangeShapeType="1"/>
              </p:cNvSpPr>
              <p:nvPr/>
            </p:nvSpPr>
            <p:spPr bwMode="auto">
              <a:xfrm>
                <a:off x="1440" y="2736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Line 135"/>
              <p:cNvSpPr>
                <a:spLocks noChangeShapeType="1"/>
              </p:cNvSpPr>
              <p:nvPr/>
            </p:nvSpPr>
            <p:spPr bwMode="auto">
              <a:xfrm>
                <a:off x="1440" y="273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Line 136"/>
              <p:cNvSpPr>
                <a:spLocks noChangeShapeType="1"/>
              </p:cNvSpPr>
              <p:nvPr/>
            </p:nvSpPr>
            <p:spPr bwMode="auto">
              <a:xfrm flipV="1">
                <a:off x="1872" y="244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Line 137"/>
              <p:cNvSpPr>
                <a:spLocks noChangeShapeType="1"/>
              </p:cNvSpPr>
              <p:nvPr/>
            </p:nvSpPr>
            <p:spPr bwMode="auto">
              <a:xfrm>
                <a:off x="1872" y="2448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Line 138"/>
              <p:cNvSpPr>
                <a:spLocks noChangeShapeType="1"/>
              </p:cNvSpPr>
              <p:nvPr/>
            </p:nvSpPr>
            <p:spPr bwMode="auto">
              <a:xfrm>
                <a:off x="2592" y="2448"/>
                <a:ext cx="0" cy="57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Line 139"/>
              <p:cNvSpPr>
                <a:spLocks noChangeShapeType="1"/>
              </p:cNvSpPr>
              <p:nvPr/>
            </p:nvSpPr>
            <p:spPr bwMode="auto">
              <a:xfrm>
                <a:off x="1440" y="3024"/>
                <a:ext cx="11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Rectangle 140"/>
              <p:cNvSpPr>
                <a:spLocks noChangeArrowheads="1"/>
              </p:cNvSpPr>
              <p:nvPr/>
            </p:nvSpPr>
            <p:spPr bwMode="auto">
              <a:xfrm>
                <a:off x="2016" y="2592"/>
                <a:ext cx="144" cy="14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8F8F8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88" name="Rectangle 141"/>
              <p:cNvSpPr>
                <a:spLocks noChangeArrowheads="1"/>
              </p:cNvSpPr>
              <p:nvPr/>
            </p:nvSpPr>
            <p:spPr bwMode="auto">
              <a:xfrm>
                <a:off x="2304" y="2592"/>
                <a:ext cx="144" cy="14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8F8F8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89" name="Oval 142"/>
              <p:cNvSpPr>
                <a:spLocks noChangeArrowheads="1"/>
              </p:cNvSpPr>
              <p:nvPr/>
            </p:nvSpPr>
            <p:spPr bwMode="auto">
              <a:xfrm>
                <a:off x="1584" y="2880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90" name="Oval 143"/>
              <p:cNvSpPr>
                <a:spLocks noChangeArrowheads="1"/>
              </p:cNvSpPr>
              <p:nvPr/>
            </p:nvSpPr>
            <p:spPr bwMode="auto">
              <a:xfrm>
                <a:off x="2160" y="2880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91" name="Line 144"/>
              <p:cNvSpPr>
                <a:spLocks noChangeShapeType="1"/>
              </p:cNvSpPr>
              <p:nvPr/>
            </p:nvSpPr>
            <p:spPr bwMode="auto">
              <a:xfrm flipV="1">
                <a:off x="1584" y="244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" name="Line 145"/>
              <p:cNvSpPr>
                <a:spLocks noChangeShapeType="1"/>
              </p:cNvSpPr>
              <p:nvPr/>
            </p:nvSpPr>
            <p:spPr bwMode="auto">
              <a:xfrm flipV="1">
                <a:off x="1728" y="244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Line 146"/>
              <p:cNvSpPr>
                <a:spLocks noChangeShapeType="1"/>
              </p:cNvSpPr>
              <p:nvPr/>
            </p:nvSpPr>
            <p:spPr bwMode="auto">
              <a:xfrm>
                <a:off x="1584" y="2448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" name="Group 147"/>
            <p:cNvGrpSpPr>
              <a:grpSpLocks/>
            </p:cNvGrpSpPr>
            <p:nvPr/>
          </p:nvGrpSpPr>
          <p:grpSpPr bwMode="auto">
            <a:xfrm>
              <a:off x="3318" y="2613"/>
              <a:ext cx="1296" cy="720"/>
              <a:chOff x="3024" y="2448"/>
              <a:chExt cx="1296" cy="720"/>
            </a:xfrm>
          </p:grpSpPr>
          <p:sp>
            <p:nvSpPr>
              <p:cNvPr id="69" name="Line 148"/>
              <p:cNvSpPr>
                <a:spLocks noChangeShapeType="1"/>
              </p:cNvSpPr>
              <p:nvPr/>
            </p:nvSpPr>
            <p:spPr bwMode="auto">
              <a:xfrm>
                <a:off x="3024" y="2736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Line 149"/>
              <p:cNvSpPr>
                <a:spLocks noChangeShapeType="1"/>
              </p:cNvSpPr>
              <p:nvPr/>
            </p:nvSpPr>
            <p:spPr bwMode="auto">
              <a:xfrm>
                <a:off x="3024" y="273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Line 150"/>
              <p:cNvSpPr>
                <a:spLocks noChangeShapeType="1"/>
              </p:cNvSpPr>
              <p:nvPr/>
            </p:nvSpPr>
            <p:spPr bwMode="auto">
              <a:xfrm flipV="1">
                <a:off x="3456" y="244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Line 151"/>
              <p:cNvSpPr>
                <a:spLocks noChangeShapeType="1"/>
              </p:cNvSpPr>
              <p:nvPr/>
            </p:nvSpPr>
            <p:spPr bwMode="auto">
              <a:xfrm>
                <a:off x="3456" y="2448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Line 152"/>
              <p:cNvSpPr>
                <a:spLocks noChangeShapeType="1"/>
              </p:cNvSpPr>
              <p:nvPr/>
            </p:nvSpPr>
            <p:spPr bwMode="auto">
              <a:xfrm>
                <a:off x="4176" y="2448"/>
                <a:ext cx="0" cy="57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Line 153"/>
              <p:cNvSpPr>
                <a:spLocks noChangeShapeType="1"/>
              </p:cNvSpPr>
              <p:nvPr/>
            </p:nvSpPr>
            <p:spPr bwMode="auto">
              <a:xfrm>
                <a:off x="3024" y="3024"/>
                <a:ext cx="11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Rectangle 154"/>
              <p:cNvSpPr>
                <a:spLocks noChangeArrowheads="1"/>
              </p:cNvSpPr>
              <p:nvPr/>
            </p:nvSpPr>
            <p:spPr bwMode="auto">
              <a:xfrm>
                <a:off x="3600" y="2592"/>
                <a:ext cx="288" cy="14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6" name="Oval 155"/>
              <p:cNvSpPr>
                <a:spLocks noChangeArrowheads="1"/>
              </p:cNvSpPr>
              <p:nvPr/>
            </p:nvSpPr>
            <p:spPr bwMode="auto">
              <a:xfrm>
                <a:off x="3168" y="2880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7" name="Oval 156"/>
              <p:cNvSpPr>
                <a:spLocks noChangeArrowheads="1"/>
              </p:cNvSpPr>
              <p:nvPr/>
            </p:nvSpPr>
            <p:spPr bwMode="auto">
              <a:xfrm>
                <a:off x="3744" y="2880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8" name="Line 157"/>
              <p:cNvSpPr>
                <a:spLocks noChangeShapeType="1"/>
              </p:cNvSpPr>
              <p:nvPr/>
            </p:nvSpPr>
            <p:spPr bwMode="auto">
              <a:xfrm flipV="1">
                <a:off x="3168" y="244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Line 158"/>
              <p:cNvSpPr>
                <a:spLocks noChangeShapeType="1"/>
              </p:cNvSpPr>
              <p:nvPr/>
            </p:nvSpPr>
            <p:spPr bwMode="auto">
              <a:xfrm flipV="1">
                <a:off x="3312" y="244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Line 159"/>
              <p:cNvSpPr>
                <a:spLocks noChangeShapeType="1"/>
              </p:cNvSpPr>
              <p:nvPr/>
            </p:nvSpPr>
            <p:spPr bwMode="auto">
              <a:xfrm>
                <a:off x="3168" y="2448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" name="Group 160"/>
            <p:cNvGrpSpPr>
              <a:grpSpLocks/>
            </p:cNvGrpSpPr>
            <p:nvPr/>
          </p:nvGrpSpPr>
          <p:grpSpPr bwMode="auto">
            <a:xfrm>
              <a:off x="4761" y="2620"/>
              <a:ext cx="1296" cy="720"/>
              <a:chOff x="4464" y="2448"/>
              <a:chExt cx="1296" cy="720"/>
            </a:xfrm>
          </p:grpSpPr>
          <p:sp>
            <p:nvSpPr>
              <p:cNvPr id="55" name="Line 161"/>
              <p:cNvSpPr>
                <a:spLocks noChangeShapeType="1"/>
              </p:cNvSpPr>
              <p:nvPr/>
            </p:nvSpPr>
            <p:spPr bwMode="auto">
              <a:xfrm>
                <a:off x="4464" y="2448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6" name="Group 162"/>
              <p:cNvGrpSpPr>
                <a:grpSpLocks/>
              </p:cNvGrpSpPr>
              <p:nvPr/>
            </p:nvGrpSpPr>
            <p:grpSpPr bwMode="auto">
              <a:xfrm>
                <a:off x="4608" y="2448"/>
                <a:ext cx="1152" cy="720"/>
                <a:chOff x="4608" y="2448"/>
                <a:chExt cx="1152" cy="720"/>
              </a:xfrm>
            </p:grpSpPr>
            <p:sp>
              <p:nvSpPr>
                <p:cNvPr id="57" name="Line 163"/>
                <p:cNvSpPr>
                  <a:spLocks noChangeShapeType="1"/>
                </p:cNvSpPr>
                <p:nvPr/>
              </p:nvSpPr>
              <p:spPr bwMode="auto">
                <a:xfrm>
                  <a:off x="4608" y="3024"/>
                  <a:ext cx="115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" name="Rectangle 164"/>
                <p:cNvSpPr>
                  <a:spLocks noChangeArrowheads="1"/>
                </p:cNvSpPr>
                <p:nvPr/>
              </p:nvSpPr>
              <p:spPr bwMode="auto">
                <a:xfrm>
                  <a:off x="4752" y="2592"/>
                  <a:ext cx="144" cy="14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en-US"/>
                </a:p>
              </p:txBody>
            </p:sp>
            <p:sp>
              <p:nvSpPr>
                <p:cNvPr id="59" name="Rectangle 165"/>
                <p:cNvSpPr>
                  <a:spLocks noChangeArrowheads="1"/>
                </p:cNvSpPr>
                <p:nvPr/>
              </p:nvSpPr>
              <p:spPr bwMode="auto">
                <a:xfrm>
                  <a:off x="5040" y="2592"/>
                  <a:ext cx="144" cy="14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en-US"/>
                </a:p>
              </p:txBody>
            </p:sp>
            <p:sp>
              <p:nvSpPr>
                <p:cNvPr id="60" name="Oval 166"/>
                <p:cNvSpPr>
                  <a:spLocks noChangeArrowheads="1"/>
                </p:cNvSpPr>
                <p:nvPr/>
              </p:nvSpPr>
              <p:spPr bwMode="auto">
                <a:xfrm>
                  <a:off x="4752" y="2880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en-US"/>
                </a:p>
              </p:txBody>
            </p:sp>
            <p:sp>
              <p:nvSpPr>
                <p:cNvPr id="61" name="Oval 167"/>
                <p:cNvSpPr>
                  <a:spLocks noChangeArrowheads="1"/>
                </p:cNvSpPr>
                <p:nvPr/>
              </p:nvSpPr>
              <p:spPr bwMode="auto">
                <a:xfrm>
                  <a:off x="5328" y="2880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en-US"/>
                </a:p>
              </p:txBody>
            </p:sp>
            <p:sp>
              <p:nvSpPr>
                <p:cNvPr id="62" name="Line 168"/>
                <p:cNvSpPr>
                  <a:spLocks noChangeShapeType="1"/>
                </p:cNvSpPr>
                <p:nvPr/>
              </p:nvSpPr>
              <p:spPr bwMode="auto">
                <a:xfrm flipV="1">
                  <a:off x="4608" y="2448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" name="Line 169"/>
                <p:cNvSpPr>
                  <a:spLocks noChangeShapeType="1"/>
                </p:cNvSpPr>
                <p:nvPr/>
              </p:nvSpPr>
              <p:spPr bwMode="auto">
                <a:xfrm>
                  <a:off x="5760" y="27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" name="Line 170"/>
                <p:cNvSpPr>
                  <a:spLocks noChangeShapeType="1"/>
                </p:cNvSpPr>
                <p:nvPr/>
              </p:nvSpPr>
              <p:spPr bwMode="auto">
                <a:xfrm>
                  <a:off x="5328" y="2736"/>
                  <a:ext cx="43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" name="Line 171"/>
                <p:cNvSpPr>
                  <a:spLocks noChangeShapeType="1"/>
                </p:cNvSpPr>
                <p:nvPr/>
              </p:nvSpPr>
              <p:spPr bwMode="auto">
                <a:xfrm>
                  <a:off x="5328" y="2448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" name="Line 172"/>
                <p:cNvSpPr>
                  <a:spLocks noChangeShapeType="1"/>
                </p:cNvSpPr>
                <p:nvPr/>
              </p:nvSpPr>
              <p:spPr bwMode="auto">
                <a:xfrm>
                  <a:off x="5616" y="2448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" name="Line 173"/>
                <p:cNvSpPr>
                  <a:spLocks noChangeShapeType="1"/>
                </p:cNvSpPr>
                <p:nvPr/>
              </p:nvSpPr>
              <p:spPr bwMode="auto">
                <a:xfrm>
                  <a:off x="5472" y="2448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" name="Line 174"/>
                <p:cNvSpPr>
                  <a:spLocks noChangeShapeType="1"/>
                </p:cNvSpPr>
                <p:nvPr/>
              </p:nvSpPr>
              <p:spPr bwMode="auto">
                <a:xfrm>
                  <a:off x="5472" y="2448"/>
                  <a:ext cx="14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5" name="Group 175"/>
            <p:cNvGrpSpPr>
              <a:grpSpLocks/>
            </p:cNvGrpSpPr>
            <p:nvPr/>
          </p:nvGrpSpPr>
          <p:grpSpPr bwMode="auto">
            <a:xfrm>
              <a:off x="6391" y="2613"/>
              <a:ext cx="1296" cy="720"/>
              <a:chOff x="6048" y="2448"/>
              <a:chExt cx="1296" cy="720"/>
            </a:xfrm>
          </p:grpSpPr>
          <p:sp>
            <p:nvSpPr>
              <p:cNvPr id="41" name="Line 176"/>
              <p:cNvSpPr>
                <a:spLocks noChangeShapeType="1"/>
              </p:cNvSpPr>
              <p:nvPr/>
            </p:nvSpPr>
            <p:spPr bwMode="auto">
              <a:xfrm>
                <a:off x="6048" y="2736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Line 177"/>
              <p:cNvSpPr>
                <a:spLocks noChangeShapeType="1"/>
              </p:cNvSpPr>
              <p:nvPr/>
            </p:nvSpPr>
            <p:spPr bwMode="auto">
              <a:xfrm>
                <a:off x="6048" y="273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Line 178"/>
              <p:cNvSpPr>
                <a:spLocks noChangeShapeType="1"/>
              </p:cNvSpPr>
              <p:nvPr/>
            </p:nvSpPr>
            <p:spPr bwMode="auto">
              <a:xfrm flipV="1">
                <a:off x="6480" y="244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Line 179"/>
              <p:cNvSpPr>
                <a:spLocks noChangeShapeType="1"/>
              </p:cNvSpPr>
              <p:nvPr/>
            </p:nvSpPr>
            <p:spPr bwMode="auto">
              <a:xfrm>
                <a:off x="6480" y="2448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Line 180"/>
              <p:cNvSpPr>
                <a:spLocks noChangeShapeType="1"/>
              </p:cNvSpPr>
              <p:nvPr/>
            </p:nvSpPr>
            <p:spPr bwMode="auto">
              <a:xfrm>
                <a:off x="7200" y="2448"/>
                <a:ext cx="0" cy="57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Line 181"/>
              <p:cNvSpPr>
                <a:spLocks noChangeShapeType="1"/>
              </p:cNvSpPr>
              <p:nvPr/>
            </p:nvSpPr>
            <p:spPr bwMode="auto">
              <a:xfrm>
                <a:off x="6048" y="3024"/>
                <a:ext cx="11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Rectangle 182"/>
              <p:cNvSpPr>
                <a:spLocks noChangeArrowheads="1"/>
              </p:cNvSpPr>
              <p:nvPr/>
            </p:nvSpPr>
            <p:spPr bwMode="auto">
              <a:xfrm>
                <a:off x="6624" y="2592"/>
                <a:ext cx="144" cy="14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48" name="Rectangle 183"/>
              <p:cNvSpPr>
                <a:spLocks noChangeArrowheads="1"/>
              </p:cNvSpPr>
              <p:nvPr/>
            </p:nvSpPr>
            <p:spPr bwMode="auto">
              <a:xfrm>
                <a:off x="6912" y="2592"/>
                <a:ext cx="144" cy="14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49" name="Oval 184"/>
              <p:cNvSpPr>
                <a:spLocks noChangeArrowheads="1"/>
              </p:cNvSpPr>
              <p:nvPr/>
            </p:nvSpPr>
            <p:spPr bwMode="auto">
              <a:xfrm>
                <a:off x="6048" y="2880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50" name="Oval 185"/>
              <p:cNvSpPr>
                <a:spLocks noChangeArrowheads="1"/>
              </p:cNvSpPr>
              <p:nvPr/>
            </p:nvSpPr>
            <p:spPr bwMode="auto">
              <a:xfrm>
                <a:off x="6480" y="2880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51" name="Line 186"/>
              <p:cNvSpPr>
                <a:spLocks noChangeShapeType="1"/>
              </p:cNvSpPr>
              <p:nvPr/>
            </p:nvSpPr>
            <p:spPr bwMode="auto">
              <a:xfrm flipV="1">
                <a:off x="6192" y="244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Line 187"/>
              <p:cNvSpPr>
                <a:spLocks noChangeShapeType="1"/>
              </p:cNvSpPr>
              <p:nvPr/>
            </p:nvSpPr>
            <p:spPr bwMode="auto">
              <a:xfrm flipV="1">
                <a:off x="6336" y="244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Line 188"/>
              <p:cNvSpPr>
                <a:spLocks noChangeShapeType="1"/>
              </p:cNvSpPr>
              <p:nvPr/>
            </p:nvSpPr>
            <p:spPr bwMode="auto">
              <a:xfrm>
                <a:off x="6192" y="2448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Oval 189"/>
              <p:cNvSpPr>
                <a:spLocks noChangeArrowheads="1"/>
              </p:cNvSpPr>
              <p:nvPr/>
            </p:nvSpPr>
            <p:spPr bwMode="auto">
              <a:xfrm>
                <a:off x="6912" y="2880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</p:grpSp>
        <p:grpSp>
          <p:nvGrpSpPr>
            <p:cNvPr id="16" name="Group 190"/>
            <p:cNvGrpSpPr>
              <a:grpSpLocks/>
            </p:cNvGrpSpPr>
            <p:nvPr/>
          </p:nvGrpSpPr>
          <p:grpSpPr bwMode="auto">
            <a:xfrm>
              <a:off x="8001" y="2620"/>
              <a:ext cx="1296" cy="720"/>
              <a:chOff x="7632" y="2448"/>
              <a:chExt cx="1296" cy="720"/>
            </a:xfrm>
          </p:grpSpPr>
          <p:sp>
            <p:nvSpPr>
              <p:cNvPr id="31" name="Line 191"/>
              <p:cNvSpPr>
                <a:spLocks noChangeShapeType="1"/>
              </p:cNvSpPr>
              <p:nvPr/>
            </p:nvSpPr>
            <p:spPr bwMode="auto">
              <a:xfrm>
                <a:off x="7632" y="2736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192"/>
              <p:cNvSpPr>
                <a:spLocks noChangeShapeType="1"/>
              </p:cNvSpPr>
              <p:nvPr/>
            </p:nvSpPr>
            <p:spPr bwMode="auto">
              <a:xfrm>
                <a:off x="7632" y="273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193"/>
              <p:cNvSpPr>
                <a:spLocks noChangeShapeType="1"/>
              </p:cNvSpPr>
              <p:nvPr/>
            </p:nvSpPr>
            <p:spPr bwMode="auto">
              <a:xfrm flipV="1">
                <a:off x="8064" y="244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194"/>
              <p:cNvSpPr>
                <a:spLocks noChangeShapeType="1"/>
              </p:cNvSpPr>
              <p:nvPr/>
            </p:nvSpPr>
            <p:spPr bwMode="auto">
              <a:xfrm>
                <a:off x="8064" y="2448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Line 195"/>
              <p:cNvSpPr>
                <a:spLocks noChangeShapeType="1"/>
              </p:cNvSpPr>
              <p:nvPr/>
            </p:nvSpPr>
            <p:spPr bwMode="auto">
              <a:xfrm>
                <a:off x="8784" y="2448"/>
                <a:ext cx="0" cy="57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196"/>
              <p:cNvSpPr>
                <a:spLocks noChangeShapeType="1"/>
              </p:cNvSpPr>
              <p:nvPr/>
            </p:nvSpPr>
            <p:spPr bwMode="auto">
              <a:xfrm>
                <a:off x="7632" y="3024"/>
                <a:ext cx="11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Rectangle 197"/>
              <p:cNvSpPr>
                <a:spLocks noChangeArrowheads="1"/>
              </p:cNvSpPr>
              <p:nvPr/>
            </p:nvSpPr>
            <p:spPr bwMode="auto">
              <a:xfrm>
                <a:off x="8208" y="2592"/>
                <a:ext cx="144" cy="14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38" name="Rectangle 198"/>
              <p:cNvSpPr>
                <a:spLocks noChangeArrowheads="1"/>
              </p:cNvSpPr>
              <p:nvPr/>
            </p:nvSpPr>
            <p:spPr bwMode="auto">
              <a:xfrm>
                <a:off x="8496" y="2592"/>
                <a:ext cx="144" cy="14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39" name="Oval 199"/>
              <p:cNvSpPr>
                <a:spLocks noChangeArrowheads="1"/>
              </p:cNvSpPr>
              <p:nvPr/>
            </p:nvSpPr>
            <p:spPr bwMode="auto">
              <a:xfrm>
                <a:off x="7776" y="2880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40" name="Oval 200"/>
              <p:cNvSpPr>
                <a:spLocks noChangeArrowheads="1"/>
              </p:cNvSpPr>
              <p:nvPr/>
            </p:nvSpPr>
            <p:spPr bwMode="auto">
              <a:xfrm>
                <a:off x="8352" y="2880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</p:grpSp>
        <p:grpSp>
          <p:nvGrpSpPr>
            <p:cNvPr id="17" name="Group 201"/>
            <p:cNvGrpSpPr>
              <a:grpSpLocks/>
            </p:cNvGrpSpPr>
            <p:nvPr/>
          </p:nvGrpSpPr>
          <p:grpSpPr bwMode="auto">
            <a:xfrm>
              <a:off x="9464" y="2613"/>
              <a:ext cx="1296" cy="720"/>
              <a:chOff x="1440" y="2448"/>
              <a:chExt cx="1296" cy="720"/>
            </a:xfrm>
          </p:grpSpPr>
          <p:sp>
            <p:nvSpPr>
              <p:cNvPr id="18" name="Line 202"/>
              <p:cNvSpPr>
                <a:spLocks noChangeShapeType="1"/>
              </p:cNvSpPr>
              <p:nvPr/>
            </p:nvSpPr>
            <p:spPr bwMode="auto">
              <a:xfrm>
                <a:off x="1440" y="2736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203"/>
              <p:cNvSpPr>
                <a:spLocks noChangeShapeType="1"/>
              </p:cNvSpPr>
              <p:nvPr/>
            </p:nvSpPr>
            <p:spPr bwMode="auto">
              <a:xfrm>
                <a:off x="1440" y="273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204"/>
              <p:cNvSpPr>
                <a:spLocks noChangeShapeType="1"/>
              </p:cNvSpPr>
              <p:nvPr/>
            </p:nvSpPr>
            <p:spPr bwMode="auto">
              <a:xfrm flipV="1">
                <a:off x="1872" y="244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205"/>
              <p:cNvSpPr>
                <a:spLocks noChangeShapeType="1"/>
              </p:cNvSpPr>
              <p:nvPr/>
            </p:nvSpPr>
            <p:spPr bwMode="auto">
              <a:xfrm>
                <a:off x="1872" y="2448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206"/>
              <p:cNvSpPr>
                <a:spLocks noChangeShapeType="1"/>
              </p:cNvSpPr>
              <p:nvPr/>
            </p:nvSpPr>
            <p:spPr bwMode="auto">
              <a:xfrm>
                <a:off x="2592" y="2448"/>
                <a:ext cx="0" cy="57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207"/>
              <p:cNvSpPr>
                <a:spLocks noChangeShapeType="1"/>
              </p:cNvSpPr>
              <p:nvPr/>
            </p:nvSpPr>
            <p:spPr bwMode="auto">
              <a:xfrm>
                <a:off x="1440" y="3024"/>
                <a:ext cx="11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Rectangle 208"/>
              <p:cNvSpPr>
                <a:spLocks noChangeArrowheads="1"/>
              </p:cNvSpPr>
              <p:nvPr/>
            </p:nvSpPr>
            <p:spPr bwMode="auto">
              <a:xfrm>
                <a:off x="2016" y="2592"/>
                <a:ext cx="144" cy="14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25" name="Rectangle 209"/>
              <p:cNvSpPr>
                <a:spLocks noChangeArrowheads="1"/>
              </p:cNvSpPr>
              <p:nvPr/>
            </p:nvSpPr>
            <p:spPr bwMode="auto">
              <a:xfrm>
                <a:off x="2304" y="2592"/>
                <a:ext cx="144" cy="14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26" name="Oval 210"/>
              <p:cNvSpPr>
                <a:spLocks noChangeArrowheads="1"/>
              </p:cNvSpPr>
              <p:nvPr/>
            </p:nvSpPr>
            <p:spPr bwMode="auto">
              <a:xfrm>
                <a:off x="1584" y="2880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27" name="Oval 211"/>
              <p:cNvSpPr>
                <a:spLocks noChangeArrowheads="1"/>
              </p:cNvSpPr>
              <p:nvPr/>
            </p:nvSpPr>
            <p:spPr bwMode="auto">
              <a:xfrm>
                <a:off x="2160" y="2880"/>
                <a:ext cx="288" cy="28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28" name="Line 212"/>
              <p:cNvSpPr>
                <a:spLocks noChangeShapeType="1"/>
              </p:cNvSpPr>
              <p:nvPr/>
            </p:nvSpPr>
            <p:spPr bwMode="auto">
              <a:xfrm flipV="1">
                <a:off x="1584" y="244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213"/>
              <p:cNvSpPr>
                <a:spLocks noChangeShapeType="1"/>
              </p:cNvSpPr>
              <p:nvPr/>
            </p:nvSpPr>
            <p:spPr bwMode="auto">
              <a:xfrm flipV="1">
                <a:off x="1728" y="244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214"/>
              <p:cNvSpPr>
                <a:spLocks noChangeShapeType="1"/>
              </p:cNvSpPr>
              <p:nvPr/>
            </p:nvSpPr>
            <p:spPr bwMode="auto">
              <a:xfrm>
                <a:off x="1584" y="2448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37878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2046612"/>
            <a:ext cx="7823200" cy="4030157"/>
          </a:xfrm>
        </p:spPr>
        <p:txBody>
          <a:bodyPr/>
          <a:lstStyle/>
          <a:p>
            <a:pPr marL="0" indent="0" fontAlgn="base">
              <a:buNone/>
            </a:pPr>
            <a:endParaRPr lang="de-DE" b="1" u="sng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Wichtige</a:t>
            </a:r>
            <a:r>
              <a:rPr lang="en-US" sz="3200" dirty="0"/>
              <a:t> </a:t>
            </a:r>
            <a:r>
              <a:rPr lang="en-US" sz="3200" dirty="0" err="1"/>
              <a:t>Termine</a:t>
            </a:r>
            <a:endParaRPr lang="en-US" sz="35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Grundschule an der </a:t>
            </a:r>
            <a:r>
              <a:rPr lang="de-DE" dirty="0" err="1"/>
              <a:t>Gotzmannstraße</a:t>
            </a:r>
            <a:r>
              <a:rPr lang="de-DE" dirty="0"/>
              <a:t> 2026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7203" y="6076770"/>
            <a:ext cx="1059597" cy="652059"/>
          </a:xfrm>
          <a:prstGeom prst="rect">
            <a:avLst/>
          </a:prstGeom>
        </p:spPr>
      </p:pic>
      <p:sp>
        <p:nvSpPr>
          <p:cNvPr id="9" name="Content Placeholder 1"/>
          <p:cNvSpPr txBox="1">
            <a:spLocks/>
          </p:cNvSpPr>
          <p:nvPr/>
        </p:nvSpPr>
        <p:spPr>
          <a:xfrm>
            <a:off x="678963" y="2414367"/>
            <a:ext cx="7870944" cy="3835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1" y="2457526"/>
            <a:ext cx="8349520" cy="387798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charset="2"/>
              <a:buChar char="ü"/>
              <a:defRPr/>
            </a:pPr>
            <a:r>
              <a:rPr lang="en-US" b="1" dirty="0" err="1">
                <a:solidFill>
                  <a:srgbClr val="12C010"/>
                </a:solidFill>
                <a:latin typeface="+mj-lt"/>
              </a:rPr>
              <a:t>Schnuppertage</a:t>
            </a:r>
            <a:r>
              <a:rPr lang="en-US" b="1" dirty="0">
                <a:solidFill>
                  <a:srgbClr val="12C010"/>
                </a:solidFill>
                <a:latin typeface="+mj-lt"/>
              </a:rPr>
              <a:t>: </a:t>
            </a:r>
          </a:p>
          <a:p>
            <a:pPr marL="285750" indent="-285750">
              <a:buFont typeface="Wingdings" charset="2"/>
              <a:buChar char="ü"/>
              <a:defRPr/>
            </a:pPr>
            <a:r>
              <a:rPr lang="en-US" b="1" dirty="0">
                <a:latin typeface="+mj-lt"/>
              </a:rPr>
              <a:t>Dienstag, 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30. Juni 26 um 9.00 Uhr </a:t>
            </a:r>
            <a:r>
              <a:rPr lang="en-US" b="1" dirty="0">
                <a:latin typeface="+mj-lt"/>
              </a:rPr>
              <a:t>/ </a:t>
            </a:r>
            <a:r>
              <a:rPr lang="en-US" b="1" dirty="0" err="1">
                <a:latin typeface="+mj-lt"/>
              </a:rPr>
              <a:t>Treffpunkt</a:t>
            </a:r>
            <a:r>
              <a:rPr lang="en-US" b="1" dirty="0">
                <a:latin typeface="+mj-lt"/>
              </a:rPr>
              <a:t> Aula</a:t>
            </a:r>
          </a:p>
          <a:p>
            <a:pPr marL="285750" indent="-285750">
              <a:buFont typeface="Wingdings" charset="2"/>
              <a:buChar char="ü"/>
              <a:defRPr/>
            </a:pPr>
            <a:r>
              <a:rPr lang="en-US" b="1" dirty="0">
                <a:solidFill>
                  <a:srgbClr val="12C010"/>
                </a:solidFill>
                <a:latin typeface="+mj-lt"/>
              </a:rPr>
              <a:t>                     </a:t>
            </a:r>
            <a:r>
              <a:rPr lang="en-US" sz="1600" b="1" dirty="0">
                <a:latin typeface="+mj-lt"/>
              </a:rPr>
              <a:t>für </a:t>
            </a:r>
            <a:r>
              <a:rPr lang="en-US" sz="1600" b="1" dirty="0" err="1">
                <a:latin typeface="+mj-lt"/>
              </a:rPr>
              <a:t>Kindergärten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Ubostraße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, St. Quirin, Kita Luna, </a:t>
            </a:r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Infanterix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 1</a:t>
            </a:r>
          </a:p>
          <a:p>
            <a:pPr marL="285750" indent="-285750">
              <a:buFont typeface="Wingdings" charset="2"/>
              <a:buChar char="ü"/>
              <a:defRPr/>
            </a:pPr>
            <a:r>
              <a:rPr lang="en-US" b="1" dirty="0" err="1">
                <a:latin typeface="+mj-lt"/>
              </a:rPr>
              <a:t>Mittw</a:t>
            </a:r>
            <a:r>
              <a:rPr lang="en-US" b="1" dirty="0" err="1"/>
              <a:t>och</a:t>
            </a:r>
            <a:r>
              <a:rPr lang="en-US" b="1" dirty="0"/>
              <a:t>, </a:t>
            </a:r>
            <a:r>
              <a:rPr lang="en-US" b="1" dirty="0">
                <a:solidFill>
                  <a:srgbClr val="FF0000"/>
                </a:solidFill>
              </a:rPr>
              <a:t>01. Juli 26 um 9.00 Uhr </a:t>
            </a:r>
            <a:r>
              <a:rPr lang="en-US" b="1" dirty="0"/>
              <a:t>/ </a:t>
            </a:r>
            <a:r>
              <a:rPr lang="en-US" b="1" dirty="0" err="1"/>
              <a:t>Treffpunkt</a:t>
            </a:r>
            <a:r>
              <a:rPr lang="en-US" b="1" dirty="0"/>
              <a:t> Aula</a:t>
            </a:r>
          </a:p>
          <a:p>
            <a:pPr marL="285750" indent="-285750">
              <a:buFont typeface="Wingdings" charset="2"/>
              <a:buChar char="ü"/>
              <a:defRPr/>
            </a:pPr>
            <a:r>
              <a:rPr lang="en-US" sz="1600" b="1" dirty="0"/>
              <a:t>                        für </a:t>
            </a:r>
            <a:r>
              <a:rPr lang="en-US" sz="1600" b="1" dirty="0" err="1"/>
              <a:t>Kindergärten</a:t>
            </a:r>
            <a:r>
              <a:rPr lang="en-US" sz="1600" b="1" dirty="0"/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Infanterix</a:t>
            </a:r>
            <a:r>
              <a:rPr lang="en-US" sz="1600" b="1" dirty="0">
                <a:solidFill>
                  <a:srgbClr val="FF0000"/>
                </a:solidFill>
              </a:rPr>
              <a:t> 2, </a:t>
            </a:r>
            <a:r>
              <a:rPr lang="en-US" sz="1600" b="1" dirty="0" err="1">
                <a:solidFill>
                  <a:srgbClr val="FF0000"/>
                </a:solidFill>
              </a:rPr>
              <a:t>Isarkinder</a:t>
            </a:r>
            <a:r>
              <a:rPr lang="en-US" sz="1600" b="1" dirty="0">
                <a:solidFill>
                  <a:srgbClr val="FF0000"/>
                </a:solidFill>
              </a:rPr>
              <a:t>, Denk </a:t>
            </a:r>
            <a:r>
              <a:rPr lang="en-US" sz="1600" b="1" dirty="0" err="1">
                <a:solidFill>
                  <a:srgbClr val="FF0000"/>
                </a:solidFill>
              </a:rPr>
              <a:t>mit</a:t>
            </a:r>
            <a:r>
              <a:rPr lang="en-US" sz="1600" b="1" dirty="0">
                <a:solidFill>
                  <a:srgbClr val="FF0000"/>
                </a:solidFill>
              </a:rPr>
              <a:t>, WUMS, Konstanze Vernon,            </a:t>
            </a:r>
          </a:p>
          <a:p>
            <a:pPr>
              <a:defRPr/>
            </a:pPr>
            <a:r>
              <a:rPr lang="en-US" sz="1600" b="1" dirty="0">
                <a:solidFill>
                  <a:srgbClr val="FF0000"/>
                </a:solidFill>
              </a:rPr>
              <a:t>                               Villa Hand in Hand und </a:t>
            </a:r>
            <a:r>
              <a:rPr lang="en-US" sz="1600" b="1" dirty="0" err="1">
                <a:solidFill>
                  <a:srgbClr val="FF0000"/>
                </a:solidFill>
              </a:rPr>
              <a:t>andere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Kindergärten</a:t>
            </a:r>
            <a:r>
              <a:rPr lang="en-US" sz="1600" b="1" dirty="0">
                <a:solidFill>
                  <a:srgbClr val="FF0000"/>
                </a:solidFill>
              </a:rPr>
              <a:t> (</a:t>
            </a:r>
            <a:r>
              <a:rPr lang="en-US" sz="1600" b="1" dirty="0" err="1"/>
              <a:t>Eltern</a:t>
            </a:r>
            <a:r>
              <a:rPr lang="en-US" sz="1600" b="1" dirty="0"/>
              <a:t> </a:t>
            </a:r>
            <a:r>
              <a:rPr lang="en-US" sz="1600" b="1" dirty="0" err="1"/>
              <a:t>bringen</a:t>
            </a:r>
            <a:r>
              <a:rPr lang="en-US" sz="1600" b="1" dirty="0">
                <a:solidFill>
                  <a:srgbClr val="FF0000"/>
                </a:solidFill>
              </a:rPr>
              <a:t>)</a:t>
            </a:r>
          </a:p>
          <a:p>
            <a:pPr marL="285750" indent="-285750">
              <a:buFont typeface="Wingdings" charset="2"/>
              <a:buChar char="ü"/>
              <a:defRPr/>
            </a:pPr>
            <a:endParaRPr lang="en-US" sz="1600" b="1" dirty="0">
              <a:solidFill>
                <a:srgbClr val="FF0000"/>
              </a:solidFill>
              <a:latin typeface="+mj-lt"/>
            </a:endParaRPr>
          </a:p>
          <a:p>
            <a:pPr marL="285750" indent="-285750">
              <a:buFont typeface="Wingdings" charset="2"/>
              <a:buChar char="ü"/>
              <a:defRPr/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1. </a:t>
            </a:r>
            <a:r>
              <a:rPr lang="en-US" b="1" dirty="0" err="1">
                <a:solidFill>
                  <a:srgbClr val="FF0000"/>
                </a:solidFill>
                <a:latin typeface="+mj-lt"/>
              </a:rPr>
              <a:t>Schultag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+mj-lt"/>
              </a:rPr>
              <a:t>Schuljahr</a:t>
            </a:r>
            <a:r>
              <a:rPr lang="en-US" b="1">
                <a:solidFill>
                  <a:srgbClr val="FF0000"/>
                </a:solidFill>
                <a:latin typeface="+mj-lt"/>
              </a:rPr>
              <a:t> 2026/27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: Dienstag, 15. September 2026</a:t>
            </a:r>
            <a:br>
              <a:rPr lang="en-US" b="1" dirty="0">
                <a:latin typeface="+mj-lt"/>
              </a:rPr>
            </a:b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zeitlich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gestaffelte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Begrüßung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aller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Erstklasskinder</a:t>
            </a:r>
            <a:r>
              <a:rPr lang="en-US" b="1" dirty="0">
                <a:latin typeface="+mj-lt"/>
              </a:rPr>
              <a:t> ab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9:00 Uhr</a:t>
            </a:r>
          </a:p>
          <a:p>
            <a:pPr marL="285750" indent="-285750">
              <a:buFont typeface="Wingdings" charset="2"/>
              <a:buChar char="ü"/>
              <a:defRPr/>
            </a:pPr>
            <a:r>
              <a:rPr lang="en-US" b="1" dirty="0" err="1">
                <a:latin typeface="+mj-lt"/>
              </a:rPr>
              <a:t>genauere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Informationen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über</a:t>
            </a:r>
            <a:r>
              <a:rPr lang="en-US" b="1" dirty="0">
                <a:latin typeface="+mj-lt"/>
              </a:rPr>
              <a:t> Brief / Mail in der </a:t>
            </a:r>
            <a:r>
              <a:rPr lang="en-US" b="1" dirty="0" err="1">
                <a:latin typeface="+mj-lt"/>
              </a:rPr>
              <a:t>Woche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vor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Einschulung</a:t>
            </a:r>
            <a:endParaRPr lang="en-US" b="1" dirty="0">
              <a:latin typeface="+mj-lt"/>
            </a:endParaRPr>
          </a:p>
          <a:p>
            <a:pPr marL="285750" indent="-285750">
              <a:buFont typeface="Wingdings" charset="2"/>
              <a:buChar char="ü"/>
              <a:defRPr/>
            </a:pPr>
            <a:br>
              <a:rPr lang="en-US" b="1" dirty="0">
                <a:latin typeface="+mj-lt"/>
              </a:rPr>
            </a:br>
            <a:r>
              <a:rPr lang="en-US" b="1" dirty="0">
                <a:latin typeface="+mj-lt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1. </a:t>
            </a:r>
            <a:r>
              <a:rPr lang="en-US" b="1" dirty="0" err="1">
                <a:solidFill>
                  <a:srgbClr val="FF0000"/>
                </a:solidFill>
                <a:latin typeface="+mj-lt"/>
              </a:rPr>
              <a:t>Elternabend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: Donnerstag, 17.September 2026</a:t>
            </a:r>
          </a:p>
          <a:p>
            <a:pPr marL="285750" indent="-285750">
              <a:buFont typeface="Wingdings" charset="2"/>
              <a:buChar char="ü"/>
              <a:defRPr/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 um 18:30 </a:t>
            </a:r>
            <a:r>
              <a:rPr lang="en-US" b="1" dirty="0" err="1">
                <a:solidFill>
                  <a:srgbClr val="FF0000"/>
                </a:solidFill>
                <a:latin typeface="+mj-lt"/>
              </a:rPr>
              <a:t>Uhr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b="1" dirty="0">
                <a:latin typeface="+mj-lt"/>
              </a:rPr>
              <a:t>in der </a:t>
            </a:r>
            <a:r>
              <a:rPr lang="en-US" b="1" dirty="0" err="1">
                <a:latin typeface="+mj-lt"/>
              </a:rPr>
              <a:t>Turnhalle</a:t>
            </a:r>
            <a:r>
              <a:rPr lang="en-US" b="1" dirty="0">
                <a:latin typeface="+mj-lt"/>
              </a:rPr>
              <a:t> , </a:t>
            </a:r>
            <a:r>
              <a:rPr lang="en-US" b="1" dirty="0" err="1">
                <a:latin typeface="+mj-lt"/>
              </a:rPr>
              <a:t>im</a:t>
            </a:r>
            <a:r>
              <a:rPr lang="en-US" b="1" dirty="0">
                <a:latin typeface="+mj-lt"/>
              </a:rPr>
              <a:t> Anschluss um 19.00 </a:t>
            </a:r>
            <a:r>
              <a:rPr lang="en-US" b="1" dirty="0" err="1">
                <a:latin typeface="+mj-lt"/>
              </a:rPr>
              <a:t>Uhr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im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Klassenzimmer</a:t>
            </a:r>
            <a:endParaRPr lang="en-US" b="1" dirty="0">
              <a:latin typeface="+mj-lt"/>
            </a:endParaRPr>
          </a:p>
          <a:p>
            <a:pPr marL="285750" indent="-285750">
              <a:buFont typeface="Wingdings" charset="2"/>
              <a:buChar char="ü"/>
              <a:defRPr/>
            </a:pPr>
            <a:endParaRPr lang="en-US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90879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19849" y="2719145"/>
            <a:ext cx="5810486" cy="3049765"/>
          </a:xfrm>
        </p:spPr>
        <p:txBody>
          <a:bodyPr>
            <a:normAutofit/>
          </a:bodyPr>
          <a:lstStyle/>
          <a:p>
            <a:r>
              <a:rPr lang="en-US" sz="2000" dirty="0" err="1"/>
              <a:t>Rechtliche</a:t>
            </a:r>
            <a:r>
              <a:rPr lang="en-US" sz="2000" dirty="0"/>
              <a:t> </a:t>
            </a:r>
            <a:r>
              <a:rPr lang="en-US" sz="2000" dirty="0" err="1"/>
              <a:t>Grundlagen</a:t>
            </a:r>
            <a:r>
              <a:rPr lang="en-US" sz="2000" dirty="0"/>
              <a:t> </a:t>
            </a:r>
            <a:r>
              <a:rPr lang="en-US" sz="2000" dirty="0" err="1"/>
              <a:t>zur</a:t>
            </a:r>
            <a:r>
              <a:rPr lang="en-US" sz="2000" dirty="0"/>
              <a:t> </a:t>
            </a:r>
            <a:r>
              <a:rPr lang="en-US" sz="2000" dirty="0" err="1"/>
              <a:t>Einschulung</a:t>
            </a:r>
            <a:endParaRPr lang="en-US" sz="2000" dirty="0"/>
          </a:p>
          <a:p>
            <a:r>
              <a:rPr lang="en-US" sz="2000" dirty="0"/>
              <a:t>Die </a:t>
            </a:r>
            <a:r>
              <a:rPr lang="en-US" sz="2000" dirty="0" err="1"/>
              <a:t>sieben</a:t>
            </a:r>
            <a:r>
              <a:rPr lang="en-US" sz="2000" dirty="0"/>
              <a:t> </a:t>
            </a:r>
            <a:r>
              <a:rPr lang="en-US" sz="2000" dirty="0" err="1"/>
              <a:t>Säulen</a:t>
            </a:r>
            <a:r>
              <a:rPr lang="en-US" sz="2000" dirty="0"/>
              <a:t> der </a:t>
            </a:r>
            <a:r>
              <a:rPr lang="en-US" sz="2000" dirty="0" err="1"/>
              <a:t>Schulfähigkeit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Möglichkeiten</a:t>
            </a:r>
            <a:r>
              <a:rPr lang="en-US" sz="2000" dirty="0"/>
              <a:t> der </a:t>
            </a:r>
            <a:r>
              <a:rPr lang="en-US" sz="2000" dirty="0" err="1"/>
              <a:t>Förderung</a:t>
            </a:r>
            <a:endParaRPr lang="en-US" sz="2000" dirty="0"/>
          </a:p>
          <a:p>
            <a:r>
              <a:rPr lang="en-US" sz="2000" dirty="0" err="1"/>
              <a:t>Beispiele</a:t>
            </a:r>
            <a:r>
              <a:rPr lang="en-US" sz="2000" dirty="0"/>
              <a:t> </a:t>
            </a:r>
            <a:r>
              <a:rPr lang="en-US" sz="2000" dirty="0" err="1"/>
              <a:t>aus</a:t>
            </a:r>
            <a:r>
              <a:rPr lang="en-US" sz="2000" dirty="0"/>
              <a:t> der Praxis </a:t>
            </a:r>
            <a:r>
              <a:rPr lang="en-US" sz="2000" dirty="0" err="1"/>
              <a:t>einer</a:t>
            </a:r>
            <a:r>
              <a:rPr lang="en-US" sz="2000" dirty="0"/>
              <a:t> 1. Klasse</a:t>
            </a:r>
          </a:p>
          <a:p>
            <a:r>
              <a:rPr lang="en-US" sz="2000" dirty="0" err="1"/>
              <a:t>Ablauf</a:t>
            </a:r>
            <a:r>
              <a:rPr lang="en-US" sz="2000" dirty="0"/>
              <a:t> der </a:t>
            </a:r>
            <a:r>
              <a:rPr lang="en-US" sz="2000" dirty="0" err="1"/>
              <a:t>Schuleinschreibung</a:t>
            </a:r>
            <a:endParaRPr lang="en-US" sz="2000" dirty="0"/>
          </a:p>
          <a:p>
            <a:r>
              <a:rPr lang="en-US" sz="2000" dirty="0" err="1"/>
              <a:t>Wichtige</a:t>
            </a:r>
            <a:r>
              <a:rPr lang="en-US" sz="2000" dirty="0"/>
              <a:t> </a:t>
            </a:r>
            <a:r>
              <a:rPr lang="en-US" sz="2000" dirty="0" err="1"/>
              <a:t>Informationen</a:t>
            </a:r>
            <a:r>
              <a:rPr lang="en-US" sz="2000" dirty="0"/>
              <a:t> und Termine </a:t>
            </a:r>
          </a:p>
          <a:p>
            <a:r>
              <a:rPr lang="en-US" sz="2000" dirty="0" err="1"/>
              <a:t>Hinweise</a:t>
            </a:r>
            <a:r>
              <a:rPr lang="en-US" sz="2000" dirty="0"/>
              <a:t> </a:t>
            </a:r>
            <a:r>
              <a:rPr lang="en-US" sz="2000" dirty="0" err="1"/>
              <a:t>zur</a:t>
            </a:r>
            <a:r>
              <a:rPr lang="en-US" sz="2000" dirty="0"/>
              <a:t> </a:t>
            </a:r>
            <a:r>
              <a:rPr lang="en-US" sz="2000" dirty="0" err="1"/>
              <a:t>Schulwegsicherheit</a:t>
            </a:r>
            <a:endParaRPr lang="en-US" sz="2000" dirty="0"/>
          </a:p>
          <a:p>
            <a:r>
              <a:rPr lang="en-US" sz="2000" dirty="0" err="1"/>
              <a:t>Ganztagesbetreuung</a:t>
            </a:r>
            <a:r>
              <a:rPr lang="en-US" sz="2000" dirty="0"/>
              <a:t> / </a:t>
            </a:r>
            <a:r>
              <a:rPr lang="en-US" sz="2000"/>
              <a:t>Ferienbetreuung</a:t>
            </a:r>
            <a:endParaRPr lang="en-US" sz="2000" dirty="0"/>
          </a:p>
          <a:p>
            <a:endParaRPr lang="en-US" dirty="0"/>
          </a:p>
          <a:p>
            <a:endParaRPr lang="en-US" sz="2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Inhalte</a:t>
            </a:r>
            <a:r>
              <a:rPr lang="en-US" dirty="0"/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Grundschule an der </a:t>
            </a:r>
            <a:r>
              <a:rPr lang="de-DE" dirty="0" err="1"/>
              <a:t>Gotzmannstraße</a:t>
            </a:r>
            <a:r>
              <a:rPr lang="de-DE" dirty="0"/>
              <a:t>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503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eltern-abc-schuetzen-schulweg-kindern-planen-mehrfach-abzulaufen-dpp-autoreporter-0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9" b="15089"/>
          <a:stretch>
            <a:fillRect/>
          </a:stretch>
        </p:blipFill>
        <p:spPr>
          <a:xfrm>
            <a:off x="834685" y="2712196"/>
            <a:ext cx="7595695" cy="3537968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Grundschule an der </a:t>
            </a:r>
            <a:r>
              <a:rPr lang="de-DE" dirty="0" err="1"/>
              <a:t>Gotzmannstraße</a:t>
            </a:r>
            <a:r>
              <a:rPr lang="de-DE" dirty="0"/>
              <a:t> 2026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err="1"/>
              <a:t>Schulwegsicherheit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111016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Grundschule an der </a:t>
            </a:r>
            <a:r>
              <a:rPr lang="de-DE" dirty="0" err="1"/>
              <a:t>Gotzmannstraße</a:t>
            </a:r>
            <a:r>
              <a:rPr lang="de-DE" dirty="0"/>
              <a:t> 2026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 err="1"/>
              <a:t>Tipps</a:t>
            </a:r>
            <a:r>
              <a:rPr lang="en-US" sz="2000" b="1" dirty="0"/>
              <a:t> der </a:t>
            </a:r>
            <a:r>
              <a:rPr lang="en-US" sz="2000" b="1" dirty="0" err="1"/>
              <a:t>Münchner</a:t>
            </a:r>
            <a:r>
              <a:rPr lang="en-US" sz="2000" b="1" dirty="0"/>
              <a:t> </a:t>
            </a:r>
            <a:r>
              <a:rPr lang="en-US" sz="2000" b="1" dirty="0" err="1"/>
              <a:t>Polizei</a:t>
            </a:r>
            <a:r>
              <a:rPr lang="en-US" sz="2000" b="1" dirty="0"/>
              <a:t> </a:t>
            </a:r>
            <a:r>
              <a:rPr lang="en-US" sz="2000" b="1" dirty="0" err="1"/>
              <a:t>für</a:t>
            </a:r>
            <a:r>
              <a:rPr lang="en-US" sz="2000" b="1" dirty="0"/>
              <a:t> den </a:t>
            </a:r>
            <a:r>
              <a:rPr lang="en-US" sz="2000" b="1" dirty="0" err="1"/>
              <a:t>täglichen</a:t>
            </a:r>
            <a:r>
              <a:rPr lang="en-US" sz="2000" b="1" dirty="0"/>
              <a:t> </a:t>
            </a:r>
            <a:r>
              <a:rPr lang="en-US" sz="2000" b="1" dirty="0" err="1"/>
              <a:t>Schulweg</a:t>
            </a:r>
            <a:endParaRPr lang="en-US" sz="2000" b="1" dirty="0"/>
          </a:p>
        </p:txBody>
      </p:sp>
      <p:sp>
        <p:nvSpPr>
          <p:cNvPr id="6" name="Content Placeholder 5"/>
          <p:cNvSpPr txBox="1">
            <a:spLocks noGrp="1"/>
          </p:cNvSpPr>
          <p:nvPr>
            <p:ph idx="1"/>
          </p:nvPr>
        </p:nvSpPr>
        <p:spPr>
          <a:xfrm>
            <a:off x="193639" y="2101023"/>
            <a:ext cx="8493162" cy="4481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endParaRPr lang="de-DE" sz="1800" b="1" dirty="0"/>
          </a:p>
          <a:p>
            <a:r>
              <a:rPr lang="de-DE" sz="1800" dirty="0"/>
              <a:t> </a:t>
            </a:r>
            <a:r>
              <a:rPr lang="de-DE" sz="1600" b="1" dirty="0"/>
              <a:t>Trainieren </a:t>
            </a:r>
            <a:r>
              <a:rPr lang="de-DE" sz="1600" dirty="0"/>
              <a:t>Sie mit Ihrem Kind </a:t>
            </a:r>
            <a:r>
              <a:rPr lang="de-DE" sz="1600" b="1" dirty="0"/>
              <a:t>den Weg zur Schule</a:t>
            </a:r>
            <a:r>
              <a:rPr lang="de-DE" sz="1600" dirty="0"/>
              <a:t>. Hierbei ist der kürzeste Weg oftmals nicht der sicherste. </a:t>
            </a:r>
            <a:r>
              <a:rPr lang="de-DE" sz="1600" b="1" dirty="0"/>
              <a:t>Wählen </a:t>
            </a:r>
            <a:r>
              <a:rPr lang="de-DE" sz="1600" dirty="0"/>
              <a:t>Sie für Ihr Kind </a:t>
            </a:r>
            <a:r>
              <a:rPr lang="de-DE" sz="1600" b="1" dirty="0"/>
              <a:t>einen Schulweg mit Sicherheitseinrichtungen</a:t>
            </a:r>
            <a:r>
              <a:rPr lang="de-DE" sz="1600" dirty="0"/>
              <a:t>, wie Ampelanlagen, Schülerlotsen/Schulweghelfer oder Fußgängerüberweg.</a:t>
            </a:r>
          </a:p>
          <a:p>
            <a:r>
              <a:rPr lang="de-DE" sz="1600" dirty="0"/>
              <a:t> „</a:t>
            </a:r>
            <a:r>
              <a:rPr lang="de-DE" sz="1600" b="1" dirty="0"/>
              <a:t>Sichtbarkeit bringt Sicherheit</a:t>
            </a:r>
            <a:r>
              <a:rPr lang="de-DE" sz="1600" dirty="0"/>
              <a:t>“. Mit heller und leuchtender Kleidung sowie Reflektoren an der Schultasche und der Bekleidung wird Ihr Kind besser erkannt und wahrgenommen.</a:t>
            </a:r>
          </a:p>
          <a:p>
            <a:r>
              <a:rPr lang="de-DE" sz="1600" b="1" dirty="0"/>
              <a:t> Beobachten </a:t>
            </a:r>
            <a:r>
              <a:rPr lang="de-DE" sz="1600" dirty="0"/>
              <a:t>Sie Ihr Kind auf dem Schulweg. Sie erkennen dabei sehr schnell, ob es</a:t>
            </a:r>
            <a:br>
              <a:rPr lang="de-DE" sz="1600" dirty="0"/>
            </a:br>
            <a:r>
              <a:rPr lang="de-DE" sz="1600" dirty="0"/>
              <a:t> sich richtig verhält oder sich vielleicht </a:t>
            </a:r>
            <a:r>
              <a:rPr lang="de-DE" sz="1600" b="1" dirty="0"/>
              <a:t>leicht ablenken </a:t>
            </a:r>
            <a:r>
              <a:rPr lang="de-DE" sz="1600" dirty="0"/>
              <a:t>lässt.</a:t>
            </a:r>
          </a:p>
          <a:p>
            <a:r>
              <a:rPr lang="de-DE" sz="1600" dirty="0"/>
              <a:t>Alle Erwachsenen sollten sich ständig ihrer </a:t>
            </a:r>
            <a:r>
              <a:rPr lang="de-DE" sz="1600" b="1" dirty="0"/>
              <a:t>Vorbildfunktion</a:t>
            </a:r>
            <a:r>
              <a:rPr lang="de-DE" sz="1600" dirty="0"/>
              <a:t> gegenüber Kindern bewusst sein. Insbesondere alle Eltern sollten sich im Verkehrsalltag </a:t>
            </a:r>
            <a:r>
              <a:rPr lang="de-DE" sz="1600" b="1" dirty="0"/>
              <a:t>vorbildlich</a:t>
            </a:r>
            <a:r>
              <a:rPr lang="de-DE" sz="1600" dirty="0"/>
              <a:t> verhalten und dieses Verhalten ihren Kindern vermitteln.</a:t>
            </a:r>
          </a:p>
          <a:p>
            <a:r>
              <a:rPr lang="de-DE" sz="1600" dirty="0"/>
              <a:t>Sollten Sie Ihr Kind unbedingt mit dem </a:t>
            </a:r>
            <a:r>
              <a:rPr lang="de-DE" sz="1600" b="1" dirty="0"/>
              <a:t>Fahrzeug zur Schule </a:t>
            </a:r>
            <a:r>
              <a:rPr lang="de-DE" sz="1600" dirty="0"/>
              <a:t>bringen müssen, lassen Sie Ihr Kind </a:t>
            </a:r>
            <a:r>
              <a:rPr lang="de-DE" sz="1600" b="1" dirty="0"/>
              <a:t>ausschließlich auf der Gehwegseite </a:t>
            </a:r>
            <a:r>
              <a:rPr lang="de-DE" sz="1600" dirty="0"/>
              <a:t>ein- und aussteigen und </a:t>
            </a:r>
            <a:r>
              <a:rPr lang="de-DE" sz="1600" b="1" dirty="0"/>
              <a:t>halten</a:t>
            </a:r>
            <a:r>
              <a:rPr lang="de-DE" sz="1600" dirty="0"/>
              <a:t> Sie nur in den dafür </a:t>
            </a:r>
            <a:r>
              <a:rPr lang="de-DE" sz="1600" b="1" dirty="0"/>
              <a:t>freigegebenen</a:t>
            </a:r>
            <a:r>
              <a:rPr lang="de-DE" sz="1600" dirty="0"/>
              <a:t> Bereichen. </a:t>
            </a:r>
          </a:p>
          <a:p>
            <a:endParaRPr lang="de-DE" sz="1600" dirty="0"/>
          </a:p>
          <a:p>
            <a:pPr marL="0" indent="0">
              <a:buNone/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4155389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1969" y="2213952"/>
            <a:ext cx="7408333" cy="3879259"/>
          </a:xfrm>
        </p:spPr>
        <p:txBody>
          <a:bodyPr>
            <a:normAutofit fontScale="77500" lnSpcReduction="20000"/>
          </a:bodyPr>
          <a:lstStyle/>
          <a:p>
            <a:pPr marL="0" indent="0" fontAlgn="base">
              <a:buNone/>
            </a:pPr>
            <a:r>
              <a:rPr lang="de-DE" b="1" u="sng" dirty="0"/>
              <a:t>1. Regulär schulpflichtig</a:t>
            </a:r>
            <a:endParaRPr lang="de-DE" u="sng" dirty="0"/>
          </a:p>
          <a:p>
            <a:pPr marL="0" indent="0" algn="just" fontAlgn="base">
              <a:buNone/>
            </a:pPr>
            <a:r>
              <a:rPr lang="de-DE" dirty="0"/>
              <a:t>Mit Beginn des Schuljahres werden alle Kinder schulpflichtig, </a:t>
            </a:r>
          </a:p>
          <a:p>
            <a:pPr marL="0" indent="0" algn="just" fontAlgn="base">
              <a:buNone/>
            </a:pPr>
            <a:r>
              <a:rPr lang="de-DE" dirty="0">
                <a:solidFill>
                  <a:srgbClr val="00B050"/>
                </a:solidFill>
              </a:rPr>
              <a:t>-</a:t>
            </a:r>
            <a:r>
              <a:rPr lang="de-DE" dirty="0"/>
              <a:t>    die </a:t>
            </a:r>
            <a:r>
              <a:rPr lang="de-DE" b="1" dirty="0">
                <a:solidFill>
                  <a:srgbClr val="008000"/>
                </a:solidFill>
              </a:rPr>
              <a:t>bis zum  30. September</a:t>
            </a:r>
            <a:r>
              <a:rPr lang="de-DE" dirty="0">
                <a:solidFill>
                  <a:srgbClr val="008000"/>
                </a:solidFill>
              </a:rPr>
              <a:t> </a:t>
            </a:r>
            <a:r>
              <a:rPr lang="de-DE" b="1" dirty="0">
                <a:solidFill>
                  <a:srgbClr val="008000"/>
                </a:solidFill>
              </a:rPr>
              <a:t>2026</a:t>
            </a:r>
            <a:r>
              <a:rPr lang="de-DE" dirty="0">
                <a:solidFill>
                  <a:srgbClr val="008000"/>
                </a:solidFill>
              </a:rPr>
              <a:t> </a:t>
            </a:r>
            <a:r>
              <a:rPr lang="de-DE" b="1" dirty="0">
                <a:solidFill>
                  <a:srgbClr val="008000"/>
                </a:solidFill>
              </a:rPr>
              <a:t>sechs Jahre</a:t>
            </a:r>
            <a:r>
              <a:rPr lang="de-DE" dirty="0">
                <a:solidFill>
                  <a:srgbClr val="008000"/>
                </a:solidFill>
              </a:rPr>
              <a:t> </a:t>
            </a:r>
            <a:r>
              <a:rPr lang="de-DE" b="1" dirty="0">
                <a:solidFill>
                  <a:srgbClr val="008000"/>
                </a:solidFill>
              </a:rPr>
              <a:t>alt </a:t>
            </a:r>
            <a:r>
              <a:rPr lang="de-DE" dirty="0"/>
              <a:t>werden</a:t>
            </a:r>
          </a:p>
          <a:p>
            <a:pPr algn="just" fontAlgn="base">
              <a:buFontTx/>
              <a:buChar char="-"/>
            </a:pPr>
            <a:r>
              <a:rPr lang="de-DE" dirty="0"/>
              <a:t>die den Einschulungskorridor letztes Schuljahr genutzt haben </a:t>
            </a:r>
          </a:p>
          <a:p>
            <a:pPr algn="just" fontAlgn="base">
              <a:buFontTx/>
              <a:buChar char="-"/>
            </a:pPr>
            <a:r>
              <a:rPr lang="de-DE" dirty="0"/>
              <a:t>bereits einmal von der Aufnahme in die Grundschule zurück-gestellt wurden.</a:t>
            </a:r>
          </a:p>
          <a:p>
            <a:pPr marL="0" indent="0" fontAlgn="base">
              <a:buNone/>
            </a:pPr>
            <a:endParaRPr lang="de-DE" dirty="0"/>
          </a:p>
          <a:p>
            <a:pPr marL="0" indent="0" fontAlgn="base">
              <a:buNone/>
            </a:pPr>
            <a:r>
              <a:rPr lang="de-DE" b="1" u="sng" dirty="0"/>
              <a:t>2. Regulär schulpflichtig</a:t>
            </a:r>
            <a:r>
              <a:rPr lang="de-DE" u="sng" dirty="0"/>
              <a:t> mit </a:t>
            </a:r>
            <a:r>
              <a:rPr lang="de-DE" b="1" u="sng" dirty="0"/>
              <a:t>Einschulungskorridor </a:t>
            </a:r>
          </a:p>
          <a:p>
            <a:pPr marL="0" indent="0" algn="just" fontAlgn="base">
              <a:buNone/>
            </a:pPr>
            <a:r>
              <a:rPr lang="de-DE" dirty="0"/>
              <a:t>gilt für Kinder, die vom </a:t>
            </a:r>
            <a:r>
              <a:rPr lang="de-DE" b="1" dirty="0">
                <a:solidFill>
                  <a:srgbClr val="008000"/>
                </a:solidFill>
              </a:rPr>
              <a:t>01.07.26 bis zum 30.09.26 sechs Jahre alt </a:t>
            </a:r>
            <a:r>
              <a:rPr lang="de-DE" dirty="0"/>
              <a:t>werden. </a:t>
            </a:r>
          </a:p>
          <a:p>
            <a:pPr marL="0" indent="0" algn="just" fontAlgn="base">
              <a:buNone/>
            </a:pPr>
            <a:r>
              <a:rPr lang="de-DE" dirty="0"/>
              <a:t>Beratung erfolgt durch Schule, Kindergarten, Kinderarzt…. Schriftliche Bestätigung (Formblatt) an die Schule bis </a:t>
            </a:r>
            <a:r>
              <a:rPr lang="de-DE" b="1" dirty="0"/>
              <a:t>10. April 2026</a:t>
            </a:r>
            <a:r>
              <a:rPr lang="de-DE" dirty="0"/>
              <a:t>.</a:t>
            </a:r>
            <a:br>
              <a:rPr lang="de-DE" b="1" u="sng" dirty="0"/>
            </a:br>
            <a:endParaRPr lang="de-DE" b="1" u="sng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000" dirty="0"/>
              <a:t>Welche Einschulungsbestimmungen </a:t>
            </a:r>
            <a:br>
              <a:rPr lang="de-DE" sz="3000" dirty="0"/>
            </a:br>
            <a:r>
              <a:rPr lang="de-DE" sz="3000" dirty="0"/>
              <a:t>gelten in Bayern?</a:t>
            </a:r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Grundschule an der </a:t>
            </a:r>
            <a:r>
              <a:rPr lang="de-DE" dirty="0" err="1"/>
              <a:t>Gotzmannstraße</a:t>
            </a:r>
            <a:r>
              <a:rPr lang="de-DE" dirty="0"/>
              <a:t> 2026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7203" y="6076770"/>
            <a:ext cx="1059597" cy="65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761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46612"/>
            <a:ext cx="7408333" cy="4030157"/>
          </a:xfrm>
        </p:spPr>
        <p:txBody>
          <a:bodyPr/>
          <a:lstStyle/>
          <a:p>
            <a:pPr marL="0" indent="0" fontAlgn="base">
              <a:buNone/>
            </a:pPr>
            <a:endParaRPr lang="de-DE" b="1" u="sng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000" dirty="0"/>
              <a:t>Welche Einschulungsbestimmungen </a:t>
            </a:r>
            <a:br>
              <a:rPr lang="de-DE" sz="3000" dirty="0"/>
            </a:br>
            <a:r>
              <a:rPr lang="de-DE" sz="3000" dirty="0"/>
              <a:t>gelten in Bayern?</a:t>
            </a:r>
            <a:endParaRPr lang="en-US" sz="3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7203" y="6076770"/>
            <a:ext cx="1059597" cy="652059"/>
          </a:xfrm>
          <a:prstGeom prst="rect">
            <a:avLst/>
          </a:prstGeom>
        </p:spPr>
      </p:pic>
      <p:sp>
        <p:nvSpPr>
          <p:cNvPr id="9" name="Content Placeholder 1"/>
          <p:cNvSpPr txBox="1">
            <a:spLocks/>
          </p:cNvSpPr>
          <p:nvPr/>
        </p:nvSpPr>
        <p:spPr>
          <a:xfrm>
            <a:off x="1024467" y="2150297"/>
            <a:ext cx="7408333" cy="3830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de-DE" sz="2000" b="1" u="sng" dirty="0">
                <a:latin typeface="+mj-lt"/>
              </a:rPr>
              <a:t>2. Einschulung vorzeitig auf Wunsch</a:t>
            </a:r>
            <a:endParaRPr lang="de-DE" sz="2000" u="sng" dirty="0">
              <a:latin typeface="+mj-lt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None/>
            </a:pPr>
            <a:r>
              <a:rPr lang="de-DE" sz="20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Die Kinder erreichen das </a:t>
            </a: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charset="0"/>
                <a:cs typeface="Arial" charset="0"/>
              </a:rPr>
              <a:t>6. Lebensjahr</a:t>
            </a:r>
            <a:r>
              <a:rPr lang="de-DE" sz="2000" dirty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charset="0"/>
                <a:cs typeface="Arial" charset="0"/>
              </a:rPr>
              <a:t> </a:t>
            </a: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charset="0"/>
                <a:cs typeface="Arial" charset="0"/>
              </a:rPr>
              <a:t>vom 1.10.2026</a:t>
            </a:r>
            <a:b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charset="0"/>
                <a:cs typeface="Arial" charset="0"/>
              </a:rPr>
            </a:br>
            <a:r>
              <a:rPr lang="de-DE" sz="20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bis zum </a:t>
            </a:r>
            <a:r>
              <a:rPr lang="de-DE" sz="2000" b="1" dirty="0">
                <a:solidFill>
                  <a:srgbClr val="0E900C"/>
                </a:solidFill>
                <a:latin typeface="+mj-lt"/>
                <a:ea typeface="Times New Roman" charset="0"/>
                <a:cs typeface="Arial" charset="0"/>
              </a:rPr>
              <a:t>31.12.2026</a:t>
            </a:r>
            <a:r>
              <a:rPr lang="de-DE" sz="2000" dirty="0">
                <a:solidFill>
                  <a:srgbClr val="0E900C"/>
                </a:solidFill>
                <a:latin typeface="+mj-lt"/>
                <a:ea typeface="Times New Roman" charset="0"/>
                <a:cs typeface="Arial" charset="0"/>
              </a:rPr>
              <a:t>.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None/>
            </a:pPr>
            <a:br>
              <a:rPr lang="de-DE" sz="2000" b="1" dirty="0">
                <a:solidFill>
                  <a:srgbClr val="C0504D"/>
                </a:solidFill>
                <a:latin typeface="+mj-lt"/>
                <a:ea typeface="Times New Roman" charset="0"/>
                <a:cs typeface="Arial" charset="0"/>
              </a:rPr>
            </a:br>
            <a:r>
              <a:rPr lang="de-DE" sz="1600" dirty="0">
                <a:solidFill>
                  <a:srgbClr val="3F3F3F"/>
                </a:solidFill>
                <a:latin typeface="+mj-lt"/>
                <a:ea typeface="Times New Roman" charset="0"/>
                <a:cs typeface="Arial" charset="0"/>
              </a:rPr>
              <a:t>Auf </a:t>
            </a:r>
            <a:r>
              <a:rPr lang="de-DE" sz="1600" b="1" dirty="0">
                <a:solidFill>
                  <a:srgbClr val="0E900C"/>
                </a:solidFill>
                <a:latin typeface="+mj-lt"/>
                <a:ea typeface="Times New Roman" charset="0"/>
                <a:cs typeface="Arial" charset="0"/>
              </a:rPr>
              <a:t>Antrag der Erziehungsberechtigten</a:t>
            </a:r>
            <a:r>
              <a:rPr lang="de-DE" sz="1600" dirty="0">
                <a:solidFill>
                  <a:srgbClr val="0E900C"/>
                </a:solidFill>
                <a:latin typeface="+mj-lt"/>
                <a:ea typeface="Times New Roman" charset="0"/>
                <a:cs typeface="Arial" charset="0"/>
              </a:rPr>
              <a:t> ( bis 11.03.2026)</a:t>
            </a:r>
            <a:r>
              <a:rPr lang="de-DE" sz="1600" dirty="0">
                <a:solidFill>
                  <a:srgbClr val="3F3F3F"/>
                </a:solidFill>
                <a:latin typeface="+mj-lt"/>
                <a:ea typeface="Times New Roman" charset="0"/>
                <a:cs typeface="Arial" charset="0"/>
              </a:rPr>
              <a:t>kann ein Kind eingeschult werden, wenn zu  erwarten ist, dass es mit Erfolg am Unterricht teilnehmen kann.</a:t>
            </a:r>
            <a:br>
              <a:rPr lang="de-DE" sz="1600" dirty="0">
                <a:solidFill>
                  <a:srgbClr val="3F3F3F"/>
                </a:solidFill>
                <a:latin typeface="+mj-lt"/>
                <a:ea typeface="Times New Roman" charset="0"/>
                <a:cs typeface="Arial" charset="0"/>
              </a:rPr>
            </a:br>
            <a:endParaRPr lang="de-DE" sz="1600" dirty="0">
              <a:solidFill>
                <a:srgbClr val="3F3F3F"/>
              </a:solidFill>
              <a:latin typeface="+mj-lt"/>
              <a:ea typeface="Times New Roman" charset="0"/>
              <a:cs typeface="Arial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charset="0"/>
              <a:buChar char="§"/>
            </a:pPr>
            <a:r>
              <a:rPr lang="de-DE" sz="1600" dirty="0">
                <a:solidFill>
                  <a:srgbClr val="3F3F3F"/>
                </a:solidFill>
                <a:latin typeface="+mj-lt"/>
                <a:ea typeface="Times New Roman" charset="0"/>
                <a:cs typeface="Arial" charset="0"/>
              </a:rPr>
              <a:t> </a:t>
            </a:r>
            <a:r>
              <a:rPr lang="de-DE" sz="1600" b="1" dirty="0">
                <a:solidFill>
                  <a:srgbClr val="0E900C"/>
                </a:solidFill>
                <a:latin typeface="+mj-lt"/>
                <a:ea typeface="Times New Roman" charset="0"/>
                <a:cs typeface="Arial" charset="0"/>
              </a:rPr>
              <a:t>Die Schulfähigkeit </a:t>
            </a:r>
            <a:r>
              <a:rPr lang="de-DE" sz="16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wird </a:t>
            </a:r>
            <a:r>
              <a:rPr lang="de-DE" sz="1600" b="1" dirty="0">
                <a:solidFill>
                  <a:srgbClr val="0E900C"/>
                </a:solidFill>
                <a:latin typeface="+mj-lt"/>
                <a:ea typeface="Times New Roman" charset="0"/>
                <a:cs typeface="Arial" charset="0"/>
              </a:rPr>
              <a:t>von der Schule im Schulspiel überprüft</a:t>
            </a:r>
            <a:r>
              <a:rPr lang="de-DE" sz="16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charset="0"/>
              <a:buChar char="§"/>
            </a:pPr>
            <a:r>
              <a:rPr lang="de-DE" sz="1600" b="1" dirty="0">
                <a:solidFill>
                  <a:srgbClr val="0000FF"/>
                </a:solidFill>
                <a:latin typeface="+mj-lt"/>
                <a:ea typeface="Times New Roman" charset="0"/>
                <a:cs typeface="Arial" charset="0"/>
              </a:rPr>
              <a:t> </a:t>
            </a:r>
            <a:r>
              <a:rPr lang="de-DE" sz="1600" b="1" dirty="0">
                <a:solidFill>
                  <a:srgbClr val="0E900C"/>
                </a:solidFill>
                <a:latin typeface="+mj-lt"/>
                <a:ea typeface="Times New Roman" charset="0"/>
                <a:cs typeface="Arial" charset="0"/>
              </a:rPr>
              <a:t>Ablehnung möglich</a:t>
            </a:r>
            <a:r>
              <a:rPr lang="de-DE" sz="16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, wenn die Aufnahmevoraussetzungen nicht gegeben sind.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charset="0"/>
              <a:buChar char="§"/>
            </a:pPr>
            <a:r>
              <a:rPr lang="de-DE" sz="16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 Auch ein </a:t>
            </a:r>
            <a:r>
              <a:rPr lang="de-DE" sz="1600" b="1" dirty="0">
                <a:solidFill>
                  <a:srgbClr val="0E900C"/>
                </a:solidFill>
                <a:latin typeface="+mj-lt"/>
                <a:ea typeface="Times New Roman" charset="0"/>
                <a:cs typeface="Arial" charset="0"/>
              </a:rPr>
              <a:t>auf Elternwunsch eingeschultes Kind</a:t>
            </a:r>
            <a:r>
              <a:rPr lang="de-DE" sz="1600" dirty="0">
                <a:solidFill>
                  <a:srgbClr val="0E900C"/>
                </a:solidFill>
                <a:latin typeface="+mj-lt"/>
                <a:ea typeface="Times New Roman" charset="0"/>
                <a:cs typeface="Arial" charset="0"/>
              </a:rPr>
              <a:t> </a:t>
            </a:r>
            <a:r>
              <a:rPr lang="de-DE" sz="1600" b="1" dirty="0">
                <a:solidFill>
                  <a:srgbClr val="0E900C"/>
                </a:solidFill>
                <a:latin typeface="+mj-lt"/>
                <a:ea typeface="Times New Roman" charset="0"/>
                <a:cs typeface="Arial" charset="0"/>
              </a:rPr>
              <a:t>kann zurückgestellt</a:t>
            </a:r>
            <a:r>
              <a:rPr lang="de-DE" sz="1600" dirty="0">
                <a:solidFill>
                  <a:srgbClr val="0E900C"/>
                </a:solidFill>
                <a:latin typeface="+mj-lt"/>
                <a:ea typeface="Times New Roman" charset="0"/>
                <a:cs typeface="Arial" charset="0"/>
              </a:rPr>
              <a:t> </a:t>
            </a:r>
            <a:r>
              <a:rPr lang="de-DE" sz="16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werden. </a:t>
            </a:r>
            <a:br>
              <a:rPr lang="de-DE" sz="16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</a:br>
            <a:r>
              <a:rPr lang="de-DE" sz="16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   Für die auf Elternwunsch eingeschulten Kinder gilt deshalb auch, dass die</a:t>
            </a:r>
            <a:br>
              <a:rPr lang="de-DE" sz="16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</a:br>
            <a:r>
              <a:rPr lang="de-DE" sz="16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   Zurückstellung </a:t>
            </a:r>
            <a:r>
              <a:rPr lang="de-DE" sz="1600" b="1" dirty="0">
                <a:solidFill>
                  <a:schemeClr val="accent2"/>
                </a:solidFill>
                <a:latin typeface="+mj-lt"/>
                <a:ea typeface="Times New Roman" charset="0"/>
                <a:cs typeface="Arial" charset="0"/>
              </a:rPr>
              <a:t>bis zum 30. November des Jahres</a:t>
            </a:r>
            <a:r>
              <a:rPr lang="de-DE" sz="1600" dirty="0">
                <a:solidFill>
                  <a:schemeClr val="accent2"/>
                </a:solidFill>
                <a:latin typeface="+mj-lt"/>
                <a:ea typeface="Times New Roman" charset="0"/>
                <a:cs typeface="Arial" charset="0"/>
              </a:rPr>
              <a:t> </a:t>
            </a:r>
            <a:r>
              <a:rPr lang="de-DE" sz="16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möglich ist.</a:t>
            </a:r>
            <a:br>
              <a:rPr lang="de-DE" sz="16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</a:br>
            <a:br>
              <a:rPr lang="de-DE" sz="16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</a:br>
            <a:endParaRPr lang="de-DE" sz="2000" b="1" dirty="0">
              <a:solidFill>
                <a:srgbClr val="C0504D"/>
              </a:solidFill>
              <a:latin typeface="+mj-lt"/>
              <a:ea typeface="Times New Roman" charset="0"/>
              <a:cs typeface="Arial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8212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411283"/>
            <a:ext cx="7408333" cy="3171944"/>
          </a:xfrm>
        </p:spPr>
        <p:txBody>
          <a:bodyPr/>
          <a:lstStyle/>
          <a:p>
            <a:endParaRPr lang="en-US" dirty="0"/>
          </a:p>
          <a:p>
            <a:pPr marL="0" indent="0" fontAlgn="base">
              <a:buNone/>
            </a:pPr>
            <a:endParaRPr lang="de-DE" b="1" u="sng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000" dirty="0"/>
              <a:t>Welche Einschulungsbestimmungen </a:t>
            </a:r>
            <a:br>
              <a:rPr lang="de-DE" sz="3000" dirty="0"/>
            </a:br>
            <a:r>
              <a:rPr lang="de-DE" sz="3000" dirty="0"/>
              <a:t>gelten in Bayern?</a:t>
            </a:r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Grundschule an der </a:t>
            </a:r>
            <a:r>
              <a:rPr lang="de-DE" dirty="0" err="1"/>
              <a:t>Gotzmannstraße</a:t>
            </a:r>
            <a:r>
              <a:rPr lang="de-DE" dirty="0"/>
              <a:t> 2026</a:t>
            </a:r>
            <a:endParaRPr lang="en-US" dirty="0"/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1024467" y="2411283"/>
            <a:ext cx="7408333" cy="2958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de-DE" sz="2000" b="1" u="sng" dirty="0">
                <a:latin typeface="+mj-lt"/>
              </a:rPr>
              <a:t>3. Einschulung der im Vorjahr zurückgestellten Kinder</a:t>
            </a:r>
            <a:endParaRPr lang="de-DE" sz="2000" u="sng" dirty="0">
              <a:latin typeface="+mj-lt"/>
            </a:endParaRPr>
          </a:p>
          <a:p>
            <a:pPr marL="0" lvl="0" indent="0" fontAlgn="base">
              <a:lnSpc>
                <a:spcPts val="226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None/>
            </a:pPr>
            <a:br>
              <a:rPr lang="de-DE" sz="20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</a:br>
            <a:r>
              <a:rPr lang="de-DE" sz="18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Hier ist </a:t>
            </a:r>
            <a:r>
              <a:rPr lang="de-DE" sz="1800" b="1" dirty="0">
                <a:solidFill>
                  <a:srgbClr val="008000"/>
                </a:solidFill>
                <a:latin typeface="+mj-lt"/>
                <a:ea typeface="Times New Roman" charset="0"/>
                <a:cs typeface="Arial" charset="0"/>
              </a:rPr>
              <a:t>keine weitere Zurückstellung möglich</a:t>
            </a:r>
            <a:r>
              <a:rPr lang="de-DE" sz="18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. Bei weiterer, mangelnder Schulfähigkeit wird der erhöhte oder sonderpädagogische Förderbedarf geprüft. Eine </a:t>
            </a:r>
            <a:r>
              <a:rPr lang="de-DE" sz="1800" b="1" dirty="0">
                <a:solidFill>
                  <a:srgbClr val="008000"/>
                </a:solidFill>
                <a:latin typeface="+mj-lt"/>
                <a:ea typeface="Times New Roman" charset="0"/>
                <a:cs typeface="Arial" charset="0"/>
              </a:rPr>
              <a:t>zweite Zurückstellung </a:t>
            </a:r>
            <a:r>
              <a:rPr lang="de-DE" sz="18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kann nur auf der Grundlage des </a:t>
            </a:r>
            <a:r>
              <a:rPr lang="de-DE" sz="1800" b="1" dirty="0">
                <a:solidFill>
                  <a:srgbClr val="008000"/>
                </a:solidFill>
                <a:latin typeface="+mj-lt"/>
                <a:ea typeface="Times New Roman" charset="0"/>
                <a:cs typeface="Arial" charset="0"/>
              </a:rPr>
              <a:t>sonderpädagogischen Förderbedarfs </a:t>
            </a:r>
            <a:r>
              <a:rPr lang="de-DE" sz="18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erfolgen </a:t>
            </a:r>
            <a:r>
              <a:rPr lang="de-DE" sz="16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1519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000" dirty="0"/>
              <a:t>Welche Einschulungsbestimmungen </a:t>
            </a:r>
            <a:br>
              <a:rPr lang="de-DE" sz="3000" dirty="0"/>
            </a:br>
            <a:r>
              <a:rPr lang="de-DE" sz="3000" dirty="0"/>
              <a:t>gelten in Bayern?</a:t>
            </a:r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Grundschule an der </a:t>
            </a:r>
            <a:r>
              <a:rPr lang="de-DE" dirty="0" err="1"/>
              <a:t>Gotzmannstraße</a:t>
            </a:r>
            <a:r>
              <a:rPr lang="de-DE" dirty="0"/>
              <a:t> 2026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46612"/>
            <a:ext cx="7408333" cy="4030157"/>
          </a:xfrm>
        </p:spPr>
        <p:txBody>
          <a:bodyPr/>
          <a:lstStyle/>
          <a:p>
            <a:pPr marL="0" indent="0" fontAlgn="base">
              <a:buNone/>
            </a:pPr>
            <a:endParaRPr lang="de-DE" b="1" u="sng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7203" y="6076770"/>
            <a:ext cx="1059597" cy="652059"/>
          </a:xfrm>
          <a:prstGeom prst="rect">
            <a:avLst/>
          </a:prstGeom>
        </p:spPr>
      </p:pic>
      <p:sp>
        <p:nvSpPr>
          <p:cNvPr id="9" name="Content Placeholder 1"/>
          <p:cNvSpPr txBox="1">
            <a:spLocks/>
          </p:cNvSpPr>
          <p:nvPr/>
        </p:nvSpPr>
        <p:spPr>
          <a:xfrm>
            <a:off x="1024467" y="2414367"/>
            <a:ext cx="7525440" cy="3835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de-DE" sz="2000" b="1" u="sng" dirty="0">
                <a:latin typeface="+mj-lt"/>
              </a:rPr>
              <a:t>4. Zurückstellung schulpflichtiger Kinder</a:t>
            </a:r>
          </a:p>
          <a:p>
            <a:pPr marL="0" indent="0" fontAlgn="base">
              <a:buNone/>
            </a:pPr>
            <a:endParaRPr lang="de-DE" sz="2000" u="sng" dirty="0">
              <a:latin typeface="+mj-lt"/>
            </a:endParaRPr>
          </a:p>
          <a:p>
            <a:pPr marL="107950" lvl="0" indent="0" fontAlgn="base"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Wingdings" charset="0"/>
              <a:buChar char="§"/>
            </a:pPr>
            <a:r>
              <a:rPr lang="de-DE" sz="18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 Ein schulpflichtiges Kind muss </a:t>
            </a:r>
            <a:r>
              <a:rPr lang="de-DE" sz="1800" b="1" dirty="0">
                <a:solidFill>
                  <a:srgbClr val="008000"/>
                </a:solidFill>
                <a:latin typeface="+mj-lt"/>
                <a:ea typeface="Times New Roman" charset="0"/>
                <a:cs typeface="Arial" charset="0"/>
              </a:rPr>
              <a:t>in jedem Fall</a:t>
            </a:r>
            <a:r>
              <a:rPr lang="de-DE" sz="1800" dirty="0">
                <a:solidFill>
                  <a:srgbClr val="008000"/>
                </a:solidFill>
                <a:latin typeface="+mj-lt"/>
                <a:ea typeface="Times New Roman" charset="0"/>
                <a:cs typeface="Arial" charset="0"/>
              </a:rPr>
              <a:t> </a:t>
            </a:r>
            <a:r>
              <a:rPr lang="de-DE" sz="18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an der zuständigen Schule </a:t>
            </a:r>
            <a:r>
              <a:rPr lang="de-DE" sz="1800" b="1" dirty="0">
                <a:solidFill>
                  <a:srgbClr val="008000"/>
                </a:solidFill>
                <a:latin typeface="+mj-lt"/>
                <a:ea typeface="Times New Roman" charset="0"/>
                <a:cs typeface="Arial" charset="0"/>
              </a:rPr>
              <a:t>angemeldet </a:t>
            </a:r>
            <a:r>
              <a:rPr lang="de-DE" sz="18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werden. </a:t>
            </a:r>
            <a:br>
              <a:rPr lang="de-DE" sz="18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</a:br>
            <a:br>
              <a:rPr lang="de-DE" sz="18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</a:br>
            <a:r>
              <a:rPr lang="de-DE" sz="18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Die </a:t>
            </a:r>
            <a:r>
              <a:rPr lang="de-DE" sz="1800" b="1" dirty="0">
                <a:solidFill>
                  <a:srgbClr val="008000"/>
                </a:solidFill>
                <a:latin typeface="+mj-lt"/>
                <a:ea typeface="Times New Roman" charset="0"/>
                <a:cs typeface="Arial" charset="0"/>
              </a:rPr>
              <a:t>Entscheidung</a:t>
            </a:r>
            <a:r>
              <a:rPr lang="de-DE" sz="18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 über die Zurückstellung </a:t>
            </a:r>
            <a:r>
              <a:rPr lang="de-DE" sz="1800" b="1" dirty="0">
                <a:solidFill>
                  <a:srgbClr val="008000"/>
                </a:solidFill>
                <a:latin typeface="+mj-lt"/>
                <a:ea typeface="Times New Roman" charset="0"/>
                <a:cs typeface="Arial" charset="0"/>
              </a:rPr>
              <a:t>trifft die Schulleitung der Grundschule</a:t>
            </a:r>
            <a:r>
              <a:rPr lang="de-DE" sz="18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 </a:t>
            </a:r>
            <a:r>
              <a:rPr lang="de-DE" sz="1800" dirty="0">
                <a:solidFill>
                  <a:schemeClr val="tx1"/>
                </a:solidFill>
                <a:ea typeface="Times New Roman" charset="0"/>
                <a:cs typeface="Arial" charset="0"/>
              </a:rPr>
              <a:t>unter Einbeziehung des Gutachtens der Kindertagesstätte, der Elternsicht und der kinderärztlichen Empfehlung</a:t>
            </a:r>
            <a:r>
              <a:rPr lang="de-DE" sz="18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!</a:t>
            </a:r>
          </a:p>
          <a:p>
            <a:pPr marL="107950" lvl="0" indent="0" fontAlgn="base">
              <a:spcAft>
                <a:spcPts val="1200"/>
              </a:spcAft>
              <a:buClr>
                <a:schemeClr val="accent2"/>
              </a:buClr>
              <a:buSzTx/>
              <a:buFont typeface="Wingdings" charset="0"/>
              <a:buChar char="§"/>
            </a:pPr>
            <a:r>
              <a:rPr lang="de-DE" sz="18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 Vom Unterrichtsbesuch zurückgestellte Kinder sollten bis zur erneuten Einschulung </a:t>
            </a:r>
            <a:r>
              <a:rPr lang="de-DE" sz="1800" b="1" dirty="0">
                <a:solidFill>
                  <a:schemeClr val="accent2"/>
                </a:solidFill>
                <a:latin typeface="+mj-lt"/>
                <a:ea typeface="Times New Roman" charset="0"/>
                <a:cs typeface="Arial" charset="0"/>
              </a:rPr>
              <a:t>gezielt gefördert</a:t>
            </a:r>
            <a:r>
              <a:rPr lang="de-DE" sz="1800" dirty="0">
                <a:solidFill>
                  <a:schemeClr val="accent2"/>
                </a:solidFill>
                <a:latin typeface="+mj-lt"/>
                <a:ea typeface="Times New Roman" charset="0"/>
                <a:cs typeface="Arial" charset="0"/>
              </a:rPr>
              <a:t> </a:t>
            </a:r>
            <a:r>
              <a:rPr lang="de-DE" sz="1800" dirty="0">
                <a:solidFill>
                  <a:schemeClr val="tx1"/>
                </a:solidFill>
                <a:latin typeface="+mj-lt"/>
                <a:ea typeface="Times New Roman" charset="0"/>
                <a:cs typeface="Arial" charset="0"/>
              </a:rPr>
              <a:t>werden</a:t>
            </a:r>
            <a:br>
              <a:rPr lang="de-DE" sz="1800" b="1" dirty="0">
                <a:solidFill>
                  <a:srgbClr val="C0504D"/>
                </a:solidFill>
                <a:latin typeface="+mj-lt"/>
                <a:ea typeface="Times New Roman" charset="0"/>
                <a:cs typeface="Arial" charset="0"/>
              </a:rPr>
            </a:br>
            <a:endParaRPr lang="de-DE" sz="1800" b="1" dirty="0">
              <a:solidFill>
                <a:srgbClr val="C0504D"/>
              </a:solidFill>
              <a:latin typeface="+mj-lt"/>
              <a:ea typeface="Times New Roman" charset="0"/>
              <a:cs typeface="Arial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09190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Grundschule an der </a:t>
            </a:r>
            <a:r>
              <a:rPr lang="de-DE" dirty="0" err="1"/>
              <a:t>Gotzmannstraße</a:t>
            </a:r>
            <a:r>
              <a:rPr lang="de-DE" dirty="0"/>
              <a:t> 2026</a:t>
            </a:r>
            <a:endParaRPr lang="en-US" dirty="0"/>
          </a:p>
        </p:txBody>
      </p:sp>
      <p:sp>
        <p:nvSpPr>
          <p:cNvPr id="57" name="AutoShape 6"/>
          <p:cNvSpPr>
            <a:spLocks noChangeArrowheads="1"/>
          </p:cNvSpPr>
          <p:nvPr/>
        </p:nvSpPr>
        <p:spPr bwMode="auto">
          <a:xfrm>
            <a:off x="5661312" y="2093666"/>
            <a:ext cx="2275933" cy="1028819"/>
          </a:xfrm>
          <a:prstGeom prst="rightArrowCallout">
            <a:avLst>
              <a:gd name="adj1" fmla="val 25000"/>
              <a:gd name="adj2" fmla="val 25000"/>
              <a:gd name="adj3" fmla="val 33310"/>
              <a:gd name="adj4" fmla="val 66667"/>
            </a:avLst>
          </a:prstGeom>
          <a:solidFill>
            <a:srgbClr val="10FF67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br>
              <a:rPr lang="de-DE" sz="15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lt"/>
              </a:rPr>
            </a:br>
            <a:r>
              <a:rPr lang="de-DE" sz="2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lt"/>
              </a:rPr>
              <a:t>Schule</a:t>
            </a:r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1263009" y="2093666"/>
            <a:ext cx="2175640" cy="1028819"/>
          </a:xfrm>
          <a:prstGeom prst="rightArrowCallout">
            <a:avLst>
              <a:gd name="adj1" fmla="val 25000"/>
              <a:gd name="adj2" fmla="val 25000"/>
              <a:gd name="adj3" fmla="val 33310"/>
              <a:gd name="adj4" fmla="val 66667"/>
            </a:avLst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Kinder-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garten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19" name="Group 19"/>
          <p:cNvGrpSpPr>
            <a:grpSpLocks/>
          </p:cNvGrpSpPr>
          <p:nvPr/>
        </p:nvGrpSpPr>
        <p:grpSpPr bwMode="auto">
          <a:xfrm>
            <a:off x="5292725" y="4006850"/>
            <a:ext cx="935038" cy="2085975"/>
            <a:chOff x="3334" y="2251"/>
            <a:chExt cx="589" cy="1428"/>
          </a:xfrm>
        </p:grpSpPr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3334" y="2432"/>
              <a:ext cx="589" cy="1247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21" name="Text Box 21"/>
            <p:cNvSpPr txBox="1">
              <a:spLocks noChangeArrowheads="1"/>
            </p:cNvSpPr>
            <p:nvPr/>
          </p:nvSpPr>
          <p:spPr bwMode="auto">
            <a:xfrm>
              <a:off x="3387" y="2475"/>
              <a:ext cx="491" cy="1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sz="1400" b="1">
                  <a:latin typeface="Arial" charset="0"/>
                </a:rPr>
                <a:t>Emo-tionale Stabi-lität</a:t>
              </a:r>
              <a:endParaRPr lang="de-DE" sz="1400">
                <a:latin typeface="Arial" charset="0"/>
              </a:endParaRPr>
            </a:p>
          </p:txBody>
        </p:sp>
        <p:sp>
          <p:nvSpPr>
            <p:cNvPr id="22" name="AutoShape 22"/>
            <p:cNvSpPr>
              <a:spLocks noChangeArrowheads="1"/>
            </p:cNvSpPr>
            <p:nvPr/>
          </p:nvSpPr>
          <p:spPr bwMode="auto">
            <a:xfrm>
              <a:off x="3515" y="2251"/>
              <a:ext cx="227" cy="181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</p:grpSp>
      <p:grpSp>
        <p:nvGrpSpPr>
          <p:cNvPr id="23" name="Group 23"/>
          <p:cNvGrpSpPr>
            <a:grpSpLocks/>
          </p:cNvGrpSpPr>
          <p:nvPr/>
        </p:nvGrpSpPr>
        <p:grpSpPr bwMode="auto">
          <a:xfrm>
            <a:off x="4211638" y="4006850"/>
            <a:ext cx="1008062" cy="2085975"/>
            <a:chOff x="2653" y="2251"/>
            <a:chExt cx="635" cy="1428"/>
          </a:xfrm>
        </p:grpSpPr>
        <p:sp>
          <p:nvSpPr>
            <p:cNvPr id="24" name="Rectangle 24"/>
            <p:cNvSpPr>
              <a:spLocks noChangeArrowheads="1"/>
            </p:cNvSpPr>
            <p:nvPr/>
          </p:nvSpPr>
          <p:spPr bwMode="auto">
            <a:xfrm>
              <a:off x="2653" y="2432"/>
              <a:ext cx="589" cy="1247"/>
            </a:xfrm>
            <a:prstGeom prst="rect">
              <a:avLst/>
            </a:prstGeom>
            <a:solidFill>
              <a:srgbClr val="FF99CC">
                <a:alpha val="47058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2653" y="2478"/>
              <a:ext cx="635" cy="1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sz="1400" dirty="0" err="1">
                  <a:latin typeface="Arial" charset="0"/>
                </a:rPr>
                <a:t>Entwick-lung</a:t>
              </a:r>
              <a:r>
                <a:rPr lang="de-DE" sz="1400" dirty="0">
                  <a:latin typeface="Arial" charset="0"/>
                </a:rPr>
                <a:t> </a:t>
              </a:r>
              <a:r>
                <a:rPr lang="de-DE" sz="1400" dirty="0" err="1">
                  <a:latin typeface="Arial" charset="0"/>
                </a:rPr>
                <a:t>differen-zierter</a:t>
              </a:r>
              <a:endParaRPr lang="de-DE" sz="1400" dirty="0">
                <a:latin typeface="Arial" charset="0"/>
              </a:endParaRPr>
            </a:p>
            <a:p>
              <a:pPr eaLnBrk="1" hangingPunct="1"/>
              <a:r>
                <a:rPr lang="de-DE" sz="1400" dirty="0">
                  <a:latin typeface="Arial" charset="0"/>
                </a:rPr>
                <a:t>Sprach-</a:t>
              </a:r>
              <a:r>
                <a:rPr lang="de-DE" sz="1400" dirty="0" err="1">
                  <a:latin typeface="Arial" charset="0"/>
                </a:rPr>
                <a:t>wahrneh</a:t>
              </a:r>
              <a:r>
                <a:rPr lang="de-DE" sz="1400" dirty="0">
                  <a:latin typeface="Arial" charset="0"/>
                </a:rPr>
                <a:t>-</a:t>
              </a:r>
              <a:r>
                <a:rPr lang="de-DE" sz="1400" dirty="0" err="1">
                  <a:latin typeface="Arial" charset="0"/>
                </a:rPr>
                <a:t>mungs</a:t>
              </a:r>
              <a:r>
                <a:rPr lang="de-DE" sz="1400" dirty="0">
                  <a:latin typeface="Arial" charset="0"/>
                </a:rPr>
                <a:t>-leistungen</a:t>
              </a:r>
            </a:p>
          </p:txBody>
        </p:sp>
        <p:sp>
          <p:nvSpPr>
            <p:cNvPr id="26" name="AutoShape 26"/>
            <p:cNvSpPr>
              <a:spLocks noChangeArrowheads="1"/>
            </p:cNvSpPr>
            <p:nvPr/>
          </p:nvSpPr>
          <p:spPr bwMode="auto">
            <a:xfrm>
              <a:off x="2835" y="2251"/>
              <a:ext cx="227" cy="181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</p:grpSp>
      <p:grpSp>
        <p:nvGrpSpPr>
          <p:cNvPr id="27" name="Group 27"/>
          <p:cNvGrpSpPr>
            <a:grpSpLocks/>
          </p:cNvGrpSpPr>
          <p:nvPr/>
        </p:nvGrpSpPr>
        <p:grpSpPr bwMode="auto">
          <a:xfrm>
            <a:off x="3132138" y="4006850"/>
            <a:ext cx="935037" cy="2085975"/>
            <a:chOff x="1973" y="2251"/>
            <a:chExt cx="589" cy="1428"/>
          </a:xfrm>
        </p:grpSpPr>
        <p:sp>
          <p:nvSpPr>
            <p:cNvPr id="28" name="Rectangle 28"/>
            <p:cNvSpPr>
              <a:spLocks noChangeArrowheads="1"/>
            </p:cNvSpPr>
            <p:nvPr/>
          </p:nvSpPr>
          <p:spPr bwMode="auto">
            <a:xfrm>
              <a:off x="1973" y="2432"/>
              <a:ext cx="589" cy="1247"/>
            </a:xfrm>
            <a:prstGeom prst="rect">
              <a:avLst/>
            </a:prstGeom>
            <a:solidFill>
              <a:srgbClr val="FF99CC">
                <a:alpha val="49019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29" name="Text Box 29"/>
            <p:cNvSpPr txBox="1">
              <a:spLocks noChangeArrowheads="1"/>
            </p:cNvSpPr>
            <p:nvPr/>
          </p:nvSpPr>
          <p:spPr bwMode="auto">
            <a:xfrm>
              <a:off x="2018" y="2478"/>
              <a:ext cx="534" cy="1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sz="1400" b="1" dirty="0" err="1">
                  <a:latin typeface="Arial" charset="0"/>
                </a:rPr>
                <a:t>Kogni-tive</a:t>
              </a:r>
              <a:r>
                <a:rPr lang="de-DE" sz="1400" b="1" dirty="0">
                  <a:latin typeface="Arial" charset="0"/>
                </a:rPr>
                <a:t> Lern-voraus-</a:t>
              </a:r>
              <a:r>
                <a:rPr lang="de-DE" sz="1400" b="1" dirty="0" err="1">
                  <a:latin typeface="Arial" charset="0"/>
                </a:rPr>
                <a:t>setzun</a:t>
              </a:r>
              <a:r>
                <a:rPr lang="de-DE" sz="1400" b="1" dirty="0">
                  <a:latin typeface="Arial" charset="0"/>
                </a:rPr>
                <a:t>-gen</a:t>
              </a:r>
              <a:endParaRPr lang="de-DE" sz="1400" dirty="0">
                <a:latin typeface="Arial" charset="0"/>
              </a:endParaRPr>
            </a:p>
          </p:txBody>
        </p:sp>
        <p:sp>
          <p:nvSpPr>
            <p:cNvPr id="30" name="AutoShape 30"/>
            <p:cNvSpPr>
              <a:spLocks noChangeArrowheads="1"/>
            </p:cNvSpPr>
            <p:nvPr/>
          </p:nvSpPr>
          <p:spPr bwMode="auto">
            <a:xfrm>
              <a:off x="2154" y="2251"/>
              <a:ext cx="227" cy="181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</p:grpSp>
      <p:grpSp>
        <p:nvGrpSpPr>
          <p:cNvPr id="32" name="Group 15"/>
          <p:cNvGrpSpPr>
            <a:grpSpLocks/>
          </p:cNvGrpSpPr>
          <p:nvPr/>
        </p:nvGrpSpPr>
        <p:grpSpPr bwMode="auto">
          <a:xfrm>
            <a:off x="971550" y="4006850"/>
            <a:ext cx="1051321" cy="2085975"/>
            <a:chOff x="612" y="2251"/>
            <a:chExt cx="635" cy="1428"/>
          </a:xfrm>
        </p:grpSpPr>
        <p:sp>
          <p:nvSpPr>
            <p:cNvPr id="37" name="Rectangle 16"/>
            <p:cNvSpPr>
              <a:spLocks noChangeArrowheads="1"/>
            </p:cNvSpPr>
            <p:nvPr/>
          </p:nvSpPr>
          <p:spPr bwMode="auto">
            <a:xfrm>
              <a:off x="612" y="2432"/>
              <a:ext cx="589" cy="1247"/>
            </a:xfrm>
            <a:prstGeom prst="rect">
              <a:avLst/>
            </a:prstGeom>
            <a:solidFill>
              <a:srgbClr val="FFFF99">
                <a:alpha val="69019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38" name="Text Box 17"/>
            <p:cNvSpPr txBox="1">
              <a:spLocks noChangeArrowheads="1"/>
            </p:cNvSpPr>
            <p:nvPr/>
          </p:nvSpPr>
          <p:spPr bwMode="auto">
            <a:xfrm>
              <a:off x="612" y="2478"/>
              <a:ext cx="635" cy="1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sz="1400" b="1" dirty="0">
                  <a:latin typeface="Arial" charset="0"/>
                </a:rPr>
                <a:t>Körper-</a:t>
              </a:r>
              <a:r>
                <a:rPr lang="de-DE" sz="1400" b="1" dirty="0" err="1">
                  <a:latin typeface="Arial" charset="0"/>
                </a:rPr>
                <a:t>licher</a:t>
              </a:r>
              <a:endParaRPr lang="de-DE" sz="1400" b="1" dirty="0">
                <a:latin typeface="Arial" charset="0"/>
              </a:endParaRPr>
            </a:p>
            <a:p>
              <a:pPr eaLnBrk="1" hangingPunct="1"/>
              <a:r>
                <a:rPr lang="de-DE" sz="1400" b="1" dirty="0" err="1">
                  <a:latin typeface="Arial" charset="0"/>
                </a:rPr>
                <a:t>Entwick</a:t>
              </a:r>
              <a:r>
                <a:rPr lang="de-DE" sz="1400" b="1" dirty="0">
                  <a:latin typeface="Arial" charset="0"/>
                </a:rPr>
                <a:t>-</a:t>
              </a:r>
              <a:r>
                <a:rPr lang="de-DE" sz="1400" b="1" dirty="0" err="1">
                  <a:latin typeface="Arial" charset="0"/>
                </a:rPr>
                <a:t>lungs</a:t>
              </a:r>
              <a:r>
                <a:rPr lang="de-DE" sz="1400" b="1" dirty="0">
                  <a:latin typeface="Arial" charset="0"/>
                </a:rPr>
                <a:t>-stand</a:t>
              </a:r>
              <a:endParaRPr lang="de-DE" sz="1400" dirty="0">
                <a:latin typeface="Arial" charset="0"/>
              </a:endParaRPr>
            </a:p>
          </p:txBody>
        </p:sp>
        <p:sp>
          <p:nvSpPr>
            <p:cNvPr id="39" name="AutoShape 18"/>
            <p:cNvSpPr>
              <a:spLocks noChangeArrowheads="1"/>
            </p:cNvSpPr>
            <p:nvPr/>
          </p:nvSpPr>
          <p:spPr bwMode="auto">
            <a:xfrm>
              <a:off x="793" y="2251"/>
              <a:ext cx="227" cy="181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</p:grpSp>
      <p:grpSp>
        <p:nvGrpSpPr>
          <p:cNvPr id="40" name="Group 35"/>
          <p:cNvGrpSpPr>
            <a:grpSpLocks/>
          </p:cNvGrpSpPr>
          <p:nvPr/>
        </p:nvGrpSpPr>
        <p:grpSpPr bwMode="auto">
          <a:xfrm>
            <a:off x="7451725" y="4006850"/>
            <a:ext cx="936625" cy="2085975"/>
            <a:chOff x="4694" y="2251"/>
            <a:chExt cx="590" cy="1428"/>
          </a:xfrm>
        </p:grpSpPr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4694" y="2432"/>
              <a:ext cx="589" cy="1247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42" name="Text Box 37"/>
            <p:cNvSpPr txBox="1">
              <a:spLocks noChangeArrowheads="1"/>
            </p:cNvSpPr>
            <p:nvPr/>
          </p:nvSpPr>
          <p:spPr bwMode="auto">
            <a:xfrm>
              <a:off x="4694" y="2475"/>
              <a:ext cx="590" cy="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sz="1400" b="1">
                  <a:latin typeface="Arial" charset="0"/>
                </a:rPr>
                <a:t>Soziale Kompe-tenzen</a:t>
              </a:r>
              <a:endParaRPr lang="de-DE" sz="1400">
                <a:latin typeface="Arial" charset="0"/>
              </a:endParaRPr>
            </a:p>
          </p:txBody>
        </p:sp>
        <p:sp>
          <p:nvSpPr>
            <p:cNvPr id="43" name="AutoShape 38"/>
            <p:cNvSpPr>
              <a:spLocks noChangeArrowheads="1"/>
            </p:cNvSpPr>
            <p:nvPr/>
          </p:nvSpPr>
          <p:spPr bwMode="auto">
            <a:xfrm>
              <a:off x="4830" y="2251"/>
              <a:ext cx="227" cy="181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</p:grpSp>
      <p:grpSp>
        <p:nvGrpSpPr>
          <p:cNvPr id="44" name="Group 39"/>
          <p:cNvGrpSpPr>
            <a:grpSpLocks/>
          </p:cNvGrpSpPr>
          <p:nvPr/>
        </p:nvGrpSpPr>
        <p:grpSpPr bwMode="auto">
          <a:xfrm>
            <a:off x="6372225" y="4006850"/>
            <a:ext cx="936625" cy="2085975"/>
            <a:chOff x="4014" y="2251"/>
            <a:chExt cx="590" cy="1428"/>
          </a:xfrm>
        </p:grpSpPr>
        <p:sp>
          <p:nvSpPr>
            <p:cNvPr id="45" name="Rectangle 40"/>
            <p:cNvSpPr>
              <a:spLocks noChangeArrowheads="1"/>
            </p:cNvSpPr>
            <p:nvPr/>
          </p:nvSpPr>
          <p:spPr bwMode="auto">
            <a:xfrm>
              <a:off x="4014" y="2432"/>
              <a:ext cx="589" cy="1247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46" name="Text Box 41"/>
            <p:cNvSpPr txBox="1">
              <a:spLocks noChangeArrowheads="1"/>
            </p:cNvSpPr>
            <p:nvPr/>
          </p:nvSpPr>
          <p:spPr bwMode="auto">
            <a:xfrm>
              <a:off x="4014" y="2475"/>
              <a:ext cx="590" cy="1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sz="1400" b="1">
                  <a:latin typeface="Arial" charset="0"/>
                </a:rPr>
                <a:t>Motiva-tionale </a:t>
              </a:r>
            </a:p>
            <a:p>
              <a:pPr eaLnBrk="1" hangingPunct="1"/>
              <a:r>
                <a:rPr lang="de-DE" sz="1400" b="1">
                  <a:latin typeface="Arial" charset="0"/>
                </a:rPr>
                <a:t>Lern-voraus-setzun-gen</a:t>
              </a:r>
              <a:endParaRPr lang="de-DE" sz="1400">
                <a:latin typeface="Arial" charset="0"/>
              </a:endParaRPr>
            </a:p>
          </p:txBody>
        </p:sp>
        <p:sp>
          <p:nvSpPr>
            <p:cNvPr id="47" name="AutoShape 42"/>
            <p:cNvSpPr>
              <a:spLocks noChangeArrowheads="1"/>
            </p:cNvSpPr>
            <p:nvPr/>
          </p:nvSpPr>
          <p:spPr bwMode="auto">
            <a:xfrm>
              <a:off x="4241" y="2251"/>
              <a:ext cx="227" cy="181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48" name="Text Box 43"/>
          <p:cNvSpPr txBox="1">
            <a:spLocks noChangeArrowheads="1"/>
          </p:cNvSpPr>
          <p:nvPr/>
        </p:nvSpPr>
        <p:spPr bwMode="auto">
          <a:xfrm>
            <a:off x="2124075" y="333375"/>
            <a:ext cx="64801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2800">
              <a:latin typeface="Arial" charset="0"/>
              <a:cs typeface="+mn-cs"/>
            </a:endParaRPr>
          </a:p>
        </p:txBody>
      </p:sp>
      <p:sp>
        <p:nvSpPr>
          <p:cNvPr id="49" name="Text Box 44"/>
          <p:cNvSpPr txBox="1">
            <a:spLocks noChangeArrowheads="1"/>
          </p:cNvSpPr>
          <p:nvPr/>
        </p:nvSpPr>
        <p:spPr bwMode="auto">
          <a:xfrm>
            <a:off x="684213" y="620713"/>
            <a:ext cx="7848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de-DE" sz="3200" dirty="0">
                <a:solidFill>
                  <a:srgbClr val="FFFFFF"/>
                </a:solidFill>
                <a:latin typeface="+mj-lt"/>
                <a:cs typeface="+mn-cs"/>
              </a:rPr>
              <a:t>Wann ist mein Kind schulreif / schulfähig</a:t>
            </a:r>
            <a:r>
              <a:rPr lang="de-DE" sz="3200" dirty="0">
                <a:solidFill>
                  <a:schemeClr val="bg1"/>
                </a:solidFill>
                <a:latin typeface="Arial" charset="0"/>
                <a:cs typeface="+mn-cs"/>
              </a:rPr>
              <a:t>?</a:t>
            </a: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370435" y="3429000"/>
            <a:ext cx="8414156" cy="482600"/>
            <a:chOff x="0" y="2160"/>
            <a:chExt cx="5760" cy="304"/>
          </a:xfrm>
        </p:grpSpPr>
        <p:sp>
          <p:nvSpPr>
            <p:cNvPr id="7" name="Freeform 3"/>
            <p:cNvSpPr>
              <a:spLocks/>
            </p:cNvSpPr>
            <p:nvPr/>
          </p:nvSpPr>
          <p:spPr bwMode="auto">
            <a:xfrm>
              <a:off x="0" y="2160"/>
              <a:ext cx="5760" cy="272"/>
            </a:xfrm>
            <a:custGeom>
              <a:avLst/>
              <a:gdLst>
                <a:gd name="T0" fmla="*/ 0 w 17496"/>
                <a:gd name="T1" fmla="*/ 0 h 672"/>
                <a:gd name="T2" fmla="*/ 1 w 17496"/>
                <a:gd name="T3" fmla="*/ 0 h 672"/>
                <a:gd name="T4" fmla="*/ 2 w 17496"/>
                <a:gd name="T5" fmla="*/ 0 h 672"/>
                <a:gd name="T6" fmla="*/ 0 w 17496"/>
                <a:gd name="T7" fmla="*/ 0 h 67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496" h="672">
                  <a:moveTo>
                    <a:pt x="1224" y="576"/>
                  </a:moveTo>
                  <a:cubicBezTo>
                    <a:pt x="0" y="480"/>
                    <a:pt x="6360" y="0"/>
                    <a:pt x="8856" y="0"/>
                  </a:cubicBezTo>
                  <a:cubicBezTo>
                    <a:pt x="11352" y="0"/>
                    <a:pt x="17496" y="480"/>
                    <a:pt x="16200" y="576"/>
                  </a:cubicBezTo>
                  <a:cubicBezTo>
                    <a:pt x="14904" y="672"/>
                    <a:pt x="2448" y="672"/>
                    <a:pt x="1224" y="576"/>
                  </a:cubicBezTo>
                  <a:close/>
                </a:path>
              </a:pathLst>
            </a:custGeom>
            <a:solidFill>
              <a:srgbClr val="00CCFF">
                <a:alpha val="30980"/>
              </a:srgbClr>
            </a:solidFill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1791" y="2252"/>
              <a:ext cx="23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de-DE" sz="1600" b="1" dirty="0">
                  <a:latin typeface="+mj-lt"/>
                  <a:cs typeface="+mn-cs"/>
                </a:rPr>
                <a:t>Individuelle Voraussetzungen</a:t>
              </a:r>
            </a:p>
          </p:txBody>
        </p:sp>
      </p:grpSp>
      <p:pic>
        <p:nvPicPr>
          <p:cNvPr id="16" name="Picture 12" descr="Schuljun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541" y="2192244"/>
            <a:ext cx="634043" cy="1236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loud Callout 14"/>
          <p:cNvSpPr/>
          <p:nvPr/>
        </p:nvSpPr>
        <p:spPr>
          <a:xfrm>
            <a:off x="4955933" y="1200150"/>
            <a:ext cx="1968985" cy="1245565"/>
          </a:xfrm>
          <a:prstGeom prst="cloudCallout">
            <a:avLst>
              <a:gd name="adj1" fmla="val -73252"/>
              <a:gd name="adj2" fmla="val 25467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 err="1">
                <a:solidFill>
                  <a:schemeClr val="accent1"/>
                </a:solidFill>
              </a:rPr>
              <a:t>Juchhuu</a:t>
            </a:r>
            <a:r>
              <a:rPr lang="en-US" sz="1500" b="1" dirty="0">
                <a:solidFill>
                  <a:schemeClr val="accent1"/>
                </a:solidFill>
              </a:rPr>
              <a:t>!!! </a:t>
            </a:r>
            <a:r>
              <a:rPr lang="en-US" sz="1500" b="1" dirty="0" err="1">
                <a:solidFill>
                  <a:schemeClr val="accent1"/>
                </a:solidFill>
              </a:rPr>
              <a:t>Ich</a:t>
            </a:r>
            <a:r>
              <a:rPr lang="en-US" sz="1500" b="1" dirty="0">
                <a:solidFill>
                  <a:schemeClr val="accent1"/>
                </a:solidFill>
              </a:rPr>
              <a:t> </a:t>
            </a:r>
            <a:r>
              <a:rPr lang="en-US" sz="1500" b="1" dirty="0" err="1">
                <a:solidFill>
                  <a:schemeClr val="accent1"/>
                </a:solidFill>
              </a:rPr>
              <a:t>kann</a:t>
            </a:r>
            <a:r>
              <a:rPr lang="en-US" sz="1500" b="1" dirty="0">
                <a:solidFill>
                  <a:schemeClr val="accent1"/>
                </a:solidFill>
              </a:rPr>
              <a:t> das, </a:t>
            </a:r>
            <a:r>
              <a:rPr lang="en-US" sz="1500" b="1" dirty="0" err="1">
                <a:solidFill>
                  <a:schemeClr val="accent1"/>
                </a:solidFill>
              </a:rPr>
              <a:t>ich</a:t>
            </a:r>
            <a:r>
              <a:rPr lang="en-US" sz="1500" b="1" dirty="0">
                <a:solidFill>
                  <a:schemeClr val="accent1"/>
                </a:solidFill>
              </a:rPr>
              <a:t> </a:t>
            </a:r>
            <a:r>
              <a:rPr lang="en-US" sz="1500" b="1" dirty="0" err="1">
                <a:solidFill>
                  <a:schemeClr val="accent1"/>
                </a:solidFill>
              </a:rPr>
              <a:t>schaffe</a:t>
            </a:r>
            <a:r>
              <a:rPr lang="en-US" sz="1500" b="1" dirty="0">
                <a:solidFill>
                  <a:schemeClr val="accent1"/>
                </a:solidFill>
              </a:rPr>
              <a:t> das!!</a:t>
            </a:r>
          </a:p>
        </p:txBody>
      </p:sp>
      <p:grpSp>
        <p:nvGrpSpPr>
          <p:cNvPr id="61" name="Group 15"/>
          <p:cNvGrpSpPr>
            <a:grpSpLocks/>
          </p:cNvGrpSpPr>
          <p:nvPr/>
        </p:nvGrpSpPr>
        <p:grpSpPr bwMode="auto">
          <a:xfrm>
            <a:off x="2022871" y="4006850"/>
            <a:ext cx="1051321" cy="2085975"/>
            <a:chOff x="612" y="2251"/>
            <a:chExt cx="635" cy="1428"/>
          </a:xfrm>
        </p:grpSpPr>
        <p:sp>
          <p:nvSpPr>
            <p:cNvPr id="62" name="Rectangle 16"/>
            <p:cNvSpPr>
              <a:spLocks noChangeArrowheads="1"/>
            </p:cNvSpPr>
            <p:nvPr/>
          </p:nvSpPr>
          <p:spPr bwMode="auto">
            <a:xfrm>
              <a:off x="612" y="2432"/>
              <a:ext cx="589" cy="1247"/>
            </a:xfrm>
            <a:prstGeom prst="rect">
              <a:avLst/>
            </a:prstGeom>
            <a:solidFill>
              <a:srgbClr val="FFFF99">
                <a:alpha val="69019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63" name="Text Box 17"/>
            <p:cNvSpPr txBox="1">
              <a:spLocks noChangeArrowheads="1"/>
            </p:cNvSpPr>
            <p:nvPr/>
          </p:nvSpPr>
          <p:spPr bwMode="auto">
            <a:xfrm>
              <a:off x="612" y="2478"/>
              <a:ext cx="635" cy="1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sz="1400" b="1" dirty="0" err="1">
                  <a:latin typeface="Arial" charset="0"/>
                </a:rPr>
                <a:t>Differen</a:t>
              </a:r>
              <a:r>
                <a:rPr lang="de-DE" sz="1400" b="1" dirty="0">
                  <a:latin typeface="Arial" charset="0"/>
                </a:rPr>
                <a:t>-zierte,</a:t>
              </a:r>
            </a:p>
            <a:p>
              <a:pPr eaLnBrk="1" hangingPunct="1"/>
              <a:r>
                <a:rPr lang="en-US" sz="1400" b="1" dirty="0">
                  <a:latin typeface="Arial" charset="0"/>
                </a:rPr>
                <a:t>F</a:t>
              </a:r>
              <a:r>
                <a:rPr lang="de-DE" sz="1400" b="1" dirty="0" err="1">
                  <a:latin typeface="Arial" charset="0"/>
                </a:rPr>
                <a:t>einmo-torische</a:t>
              </a:r>
              <a:endParaRPr lang="de-DE" sz="1400" b="1" dirty="0">
                <a:latin typeface="Arial" charset="0"/>
              </a:endParaRPr>
            </a:p>
            <a:p>
              <a:pPr eaLnBrk="1" hangingPunct="1"/>
              <a:r>
                <a:rPr lang="de-DE" sz="1400" b="1" dirty="0">
                  <a:latin typeface="Arial" charset="0"/>
                </a:rPr>
                <a:t>Fertig-</a:t>
              </a:r>
              <a:r>
                <a:rPr lang="de-DE" sz="1400" b="1" dirty="0" err="1">
                  <a:latin typeface="Arial" charset="0"/>
                </a:rPr>
                <a:t>keiten</a:t>
              </a:r>
              <a:endParaRPr lang="de-DE" sz="1400" b="1" dirty="0">
                <a:latin typeface="Arial" charset="0"/>
              </a:endParaRPr>
            </a:p>
          </p:txBody>
        </p:sp>
        <p:sp>
          <p:nvSpPr>
            <p:cNvPr id="64" name="AutoShape 18"/>
            <p:cNvSpPr>
              <a:spLocks noChangeArrowheads="1"/>
            </p:cNvSpPr>
            <p:nvPr/>
          </p:nvSpPr>
          <p:spPr bwMode="auto">
            <a:xfrm>
              <a:off x="793" y="2251"/>
              <a:ext cx="227" cy="181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42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10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58396" y="2369752"/>
            <a:ext cx="7408333" cy="734426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8000"/>
                </a:solidFill>
              </a:rPr>
              <a:t>  </a:t>
            </a:r>
            <a:r>
              <a:rPr lang="en-US" b="1" dirty="0">
                <a:solidFill>
                  <a:srgbClr val="12C010"/>
                </a:solidFill>
              </a:rPr>
              <a:t> </a:t>
            </a:r>
            <a:r>
              <a:rPr lang="en-US" sz="4200" b="1" dirty="0" err="1">
                <a:solidFill>
                  <a:srgbClr val="009900"/>
                </a:solidFill>
              </a:rPr>
              <a:t>Körperlicher</a:t>
            </a:r>
            <a:r>
              <a:rPr lang="en-US" sz="4200" b="1" dirty="0">
                <a:solidFill>
                  <a:srgbClr val="009900"/>
                </a:solidFill>
              </a:rPr>
              <a:t> </a:t>
            </a:r>
            <a:r>
              <a:rPr lang="en-US" sz="4200" b="1" dirty="0" err="1">
                <a:solidFill>
                  <a:srgbClr val="009900"/>
                </a:solidFill>
              </a:rPr>
              <a:t>Entwicklungsstand</a:t>
            </a:r>
            <a:br>
              <a:rPr lang="en-US" sz="4200" b="1" dirty="0">
                <a:solidFill>
                  <a:srgbClr val="009900"/>
                </a:solidFill>
              </a:rPr>
            </a:br>
            <a:r>
              <a:rPr lang="en-US" sz="4200" b="1" dirty="0">
                <a:solidFill>
                  <a:srgbClr val="009900"/>
                </a:solidFill>
              </a:rPr>
              <a:t>   und </a:t>
            </a:r>
            <a:r>
              <a:rPr lang="en-US" sz="4200" b="1" dirty="0" err="1">
                <a:solidFill>
                  <a:srgbClr val="009900"/>
                </a:solidFill>
              </a:rPr>
              <a:t>feinmotorische</a:t>
            </a:r>
            <a:r>
              <a:rPr lang="en-US" sz="4200" b="1" dirty="0">
                <a:solidFill>
                  <a:srgbClr val="009900"/>
                </a:solidFill>
              </a:rPr>
              <a:t> </a:t>
            </a:r>
            <a:r>
              <a:rPr lang="en-US" sz="4200" b="1" dirty="0" err="1">
                <a:solidFill>
                  <a:srgbClr val="009900"/>
                </a:solidFill>
              </a:rPr>
              <a:t>Fertigkeiten</a:t>
            </a:r>
            <a:endParaRPr lang="en-US" sz="4200" b="1" dirty="0">
              <a:solidFill>
                <a:srgbClr val="0099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3000" dirty="0">
                <a:solidFill>
                  <a:schemeClr val="bg1"/>
                </a:solidFill>
              </a:rPr>
              <a:t>Wann ist mein Kind schulreif / schulfähig?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5335" y="4381346"/>
            <a:ext cx="7419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26586" y="3204101"/>
            <a:ext cx="82296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500" b="1" dirty="0">
                <a:solidFill>
                  <a:srgbClr val="008000"/>
                </a:solidFill>
                <a:latin typeface="+mj-lt"/>
              </a:rPr>
              <a:t>VORAUSSETZUNGEN  FÜR DIE SCHULE</a:t>
            </a:r>
          </a:p>
          <a:p>
            <a:pPr>
              <a:defRPr/>
            </a:pPr>
            <a:endParaRPr lang="de-DE" sz="1500" b="1" dirty="0">
              <a:solidFill>
                <a:srgbClr val="008000"/>
              </a:solidFill>
              <a:latin typeface="+mj-lt"/>
            </a:endParaRPr>
          </a:p>
          <a:p>
            <a:pPr>
              <a:defRPr/>
            </a:pPr>
            <a:r>
              <a:rPr lang="de-DE" sz="1500" b="1" dirty="0">
                <a:solidFill>
                  <a:srgbClr val="008000"/>
                </a:solidFill>
                <a:latin typeface="+mj-lt"/>
              </a:rPr>
              <a:t>Grobmotorik</a:t>
            </a:r>
            <a:r>
              <a:rPr lang="de-DE" sz="1500" dirty="0">
                <a:solidFill>
                  <a:srgbClr val="008000"/>
                </a:solidFill>
                <a:latin typeface="+mj-lt"/>
              </a:rPr>
              <a:t>:</a:t>
            </a:r>
            <a:r>
              <a:rPr lang="de-DE" sz="1500" dirty="0">
                <a:latin typeface="+mj-lt"/>
              </a:rPr>
              <a:t> z.B. auf einem Bein stehen, hüpfen,  balancieren, rückwärts gehen, großen Ball fangen / zielgerichtet werfen, mit einem Bein schießen, Hampelmann nachahmen, </a:t>
            </a:r>
            <a:r>
              <a:rPr lang="de-DE" sz="1500" dirty="0"/>
              <a:t>Seilspringen</a:t>
            </a:r>
            <a:r>
              <a:rPr lang="de-DE" sz="1500" dirty="0">
                <a:latin typeface="+mj-lt"/>
              </a:rPr>
              <a:t>; alleine an- und ausziehen, einschließlich Schuhen, Nase putzen</a:t>
            </a:r>
            <a:r>
              <a:rPr lang="de-DE" sz="1500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de-DE" sz="1500" dirty="0">
                <a:latin typeface="+mj-lt"/>
              </a:rPr>
              <a:t>können etc.</a:t>
            </a:r>
            <a:br>
              <a:rPr lang="de-DE" sz="1500" dirty="0">
                <a:latin typeface="+mj-lt"/>
              </a:rPr>
            </a:br>
            <a:endParaRPr lang="de-DE" sz="1500" dirty="0">
              <a:latin typeface="+mj-lt"/>
            </a:endParaRPr>
          </a:p>
          <a:p>
            <a:pPr>
              <a:defRPr/>
            </a:pPr>
            <a:r>
              <a:rPr lang="de-DE" sz="1500" b="1" dirty="0">
                <a:solidFill>
                  <a:srgbClr val="008000"/>
                </a:solidFill>
                <a:latin typeface="+mj-lt"/>
              </a:rPr>
              <a:t>Feinmotorik</a:t>
            </a:r>
            <a:r>
              <a:rPr lang="de-DE" sz="1500" dirty="0">
                <a:solidFill>
                  <a:srgbClr val="008000"/>
                </a:solidFill>
                <a:latin typeface="+mj-lt"/>
              </a:rPr>
              <a:t>:</a:t>
            </a:r>
            <a:r>
              <a:rPr lang="de-DE" sz="1500" dirty="0">
                <a:latin typeface="+mj-lt"/>
              </a:rPr>
              <a:t> z.B. kleine Gegenstände sicher greifen, Besteck benutzen, mit der Schere umgehen, Stift richtig halten, Flächenbegrenzungen beim Ausmalen einhalten, einfache Formen nachmalen, Schleife binden können...</a:t>
            </a:r>
          </a:p>
          <a:p>
            <a:pPr>
              <a:defRPr/>
            </a:pPr>
            <a:endParaRPr lang="de-DE" sz="1500" dirty="0">
              <a:latin typeface="+mj-lt"/>
            </a:endParaRPr>
          </a:p>
          <a:p>
            <a:pPr>
              <a:defRPr/>
            </a:pPr>
            <a:r>
              <a:rPr lang="de-DE" sz="1500" b="1" dirty="0">
                <a:solidFill>
                  <a:srgbClr val="008000"/>
                </a:solidFill>
                <a:latin typeface="+mj-lt"/>
              </a:rPr>
              <a:t>FÖRDERUNG DURCH DIE ELTERN</a:t>
            </a:r>
          </a:p>
          <a:p>
            <a:pPr>
              <a:defRPr/>
            </a:pPr>
            <a:r>
              <a:rPr lang="de-DE" sz="1500" dirty="0">
                <a:latin typeface="+mj-lt"/>
              </a:rPr>
              <a:t>gesunde</a:t>
            </a:r>
            <a:r>
              <a:rPr lang="de-DE" sz="1500" dirty="0">
                <a:solidFill>
                  <a:srgbClr val="008000"/>
                </a:solidFill>
                <a:latin typeface="+mj-lt"/>
              </a:rPr>
              <a:t> </a:t>
            </a:r>
            <a:r>
              <a:rPr lang="de-DE" sz="1500" dirty="0">
                <a:latin typeface="+mj-lt"/>
              </a:rPr>
              <a:t>Ernährung, ausreichend Schlaf, wenig „Screen-Time“, Möglichkeiten zur Bewegung,</a:t>
            </a:r>
          </a:p>
          <a:p>
            <a:pPr>
              <a:defRPr/>
            </a:pPr>
            <a:r>
              <a:rPr lang="de-DE" sz="1500" dirty="0">
                <a:latin typeface="+mj-lt"/>
              </a:rPr>
              <a:t>ggf. Ergotherapie</a:t>
            </a:r>
          </a:p>
          <a:p>
            <a:pPr>
              <a:defRPr/>
            </a:pPr>
            <a:r>
              <a:rPr lang="de-DE" sz="1500" dirty="0">
                <a:latin typeface="+mj-lt"/>
              </a:rPr>
              <a:t>basteln, malen, kneten, Perlen fädeln</a:t>
            </a:r>
          </a:p>
        </p:txBody>
      </p:sp>
    </p:spTree>
    <p:extLst>
      <p:ext uri="{BB962C8B-B14F-4D97-AF65-F5344CB8AC3E}">
        <p14:creationId xmlns:p14="http://schemas.microsoft.com/office/powerpoint/2010/main" val="2273927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0716" y="1716041"/>
            <a:ext cx="6829991" cy="73442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008000"/>
                </a:solidFill>
              </a:rPr>
              <a:t>Kognitive</a:t>
            </a:r>
            <a:br>
              <a:rPr lang="en-US" b="1" dirty="0">
                <a:solidFill>
                  <a:srgbClr val="008000"/>
                </a:solidFill>
              </a:rPr>
            </a:b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Lernvoraussetzungen</a:t>
            </a:r>
            <a:endParaRPr lang="en-US" b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3000" dirty="0">
                <a:solidFill>
                  <a:schemeClr val="bg1"/>
                </a:solidFill>
              </a:rPr>
              <a:t>Wann ist mein Kind schulreif / schulfähig?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5335" y="4381346"/>
            <a:ext cx="7419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692289" y="36803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5709" y="2575452"/>
            <a:ext cx="7819656" cy="4406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de-DE" sz="1500" b="1" dirty="0">
                <a:solidFill>
                  <a:srgbClr val="008000"/>
                </a:solidFill>
                <a:latin typeface="+mj-lt"/>
              </a:rPr>
              <a:t>VORAUSSETZUNGEN FÜR DIE SCHULE</a:t>
            </a:r>
          </a:p>
          <a:p>
            <a:pPr>
              <a:lnSpc>
                <a:spcPct val="80000"/>
              </a:lnSpc>
              <a:defRPr/>
            </a:pPr>
            <a:endParaRPr lang="de-DE" b="1" dirty="0">
              <a:solidFill>
                <a:srgbClr val="008000"/>
              </a:solidFill>
              <a:latin typeface="+mj-lt"/>
            </a:endParaRPr>
          </a:p>
          <a:p>
            <a:pPr>
              <a:lnSpc>
                <a:spcPct val="80000"/>
              </a:lnSpc>
              <a:defRPr/>
            </a:pPr>
            <a:r>
              <a:rPr lang="de-DE" sz="1400" b="1" dirty="0">
                <a:solidFill>
                  <a:srgbClr val="008000"/>
                </a:solidFill>
                <a:latin typeface="+mj-lt"/>
              </a:rPr>
              <a:t>Grundlegende intellektuelle Fähigkeiten</a:t>
            </a:r>
            <a:r>
              <a:rPr lang="de-DE" sz="1400" dirty="0">
                <a:latin typeface="+mj-lt"/>
              </a:rPr>
              <a:t>, kein bestimmtes, schulisches Wissen, z.B.:</a:t>
            </a:r>
            <a:br>
              <a:rPr lang="de-DE" sz="1400" dirty="0">
                <a:latin typeface="+mj-lt"/>
              </a:rPr>
            </a:br>
            <a:endParaRPr lang="de-DE" sz="1400" dirty="0">
              <a:latin typeface="+mj-lt"/>
            </a:endParaRP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r>
              <a:rPr lang="de-DE" sz="1400" dirty="0">
                <a:latin typeface="+mj-lt"/>
              </a:rPr>
              <a:t>Altersgemäßer aktiver und passiver </a:t>
            </a:r>
            <a:r>
              <a:rPr lang="de-DE" sz="1400" b="1" dirty="0">
                <a:solidFill>
                  <a:srgbClr val="008000"/>
                </a:solidFill>
                <a:latin typeface="+mj-lt"/>
              </a:rPr>
              <a:t>Wortschatz</a:t>
            </a: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endParaRPr lang="de-DE" sz="1400" b="1" dirty="0">
              <a:solidFill>
                <a:srgbClr val="008000"/>
              </a:solidFill>
              <a:latin typeface="+mj-lt"/>
            </a:endParaRP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r>
              <a:rPr lang="de-DE" sz="1400" b="1" dirty="0">
                <a:solidFill>
                  <a:srgbClr val="008000"/>
                </a:solidFill>
                <a:latin typeface="+mj-lt"/>
              </a:rPr>
              <a:t>Merkfähigkeit</a:t>
            </a:r>
            <a:r>
              <a:rPr lang="de-DE" sz="1400" dirty="0">
                <a:latin typeface="+mj-lt"/>
              </a:rPr>
              <a:t> (einfache Sachverhalte, zweiteilige Arbeitsaufträge)</a:t>
            </a: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endParaRPr lang="de-DE" sz="1400" dirty="0">
              <a:latin typeface="+mj-lt"/>
            </a:endParaRP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r>
              <a:rPr lang="de-DE" sz="1400" b="1" dirty="0">
                <a:solidFill>
                  <a:srgbClr val="008000"/>
                </a:solidFill>
                <a:latin typeface="+mj-lt"/>
              </a:rPr>
              <a:t>Zahlenverständnis</a:t>
            </a:r>
            <a:r>
              <a:rPr lang="de-DE" sz="1400" dirty="0">
                <a:latin typeface="+mj-lt"/>
              </a:rPr>
              <a:t> im Zahlenraum bis 5 (zählen, Menge benennen)</a:t>
            </a: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endParaRPr lang="de-DE" sz="1400" dirty="0">
              <a:latin typeface="+mj-lt"/>
            </a:endParaRP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r>
              <a:rPr lang="de-DE" sz="1400" b="1" dirty="0">
                <a:solidFill>
                  <a:srgbClr val="008000"/>
                </a:solidFill>
                <a:latin typeface="+mj-lt"/>
              </a:rPr>
              <a:t>Farben</a:t>
            </a:r>
            <a:r>
              <a:rPr lang="de-DE" sz="1400" dirty="0">
                <a:latin typeface="+mj-lt"/>
              </a:rPr>
              <a:t> und einfache </a:t>
            </a:r>
            <a:r>
              <a:rPr lang="de-DE" sz="1400" b="1" dirty="0">
                <a:solidFill>
                  <a:srgbClr val="008000"/>
                </a:solidFill>
                <a:latin typeface="+mj-lt"/>
              </a:rPr>
              <a:t>Formen</a:t>
            </a:r>
            <a:r>
              <a:rPr lang="de-DE" sz="1400" dirty="0">
                <a:latin typeface="+mj-lt"/>
              </a:rPr>
              <a:t> erkennen und benennen</a:t>
            </a:r>
          </a:p>
          <a:p>
            <a:pPr>
              <a:lnSpc>
                <a:spcPct val="80000"/>
              </a:lnSpc>
              <a:defRPr/>
            </a:pPr>
            <a:endParaRPr lang="de-DE" sz="1400" dirty="0">
              <a:latin typeface="+mj-lt"/>
            </a:endParaRP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r>
              <a:rPr lang="de-DE" sz="1400" dirty="0">
                <a:latin typeface="+mj-lt"/>
              </a:rPr>
              <a:t>kindgemäßes </a:t>
            </a:r>
            <a:r>
              <a:rPr lang="de-DE" sz="1400" b="1" dirty="0">
                <a:solidFill>
                  <a:srgbClr val="008000"/>
                </a:solidFill>
                <a:latin typeface="+mj-lt"/>
              </a:rPr>
              <a:t>Erfahrungswissen</a:t>
            </a:r>
            <a:r>
              <a:rPr lang="de-DE" sz="1400" dirty="0">
                <a:latin typeface="+mj-lt"/>
              </a:rPr>
              <a:t> / Sachwissen</a:t>
            </a: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endParaRPr lang="de-DE" sz="1400" dirty="0">
              <a:latin typeface="+mj-lt"/>
            </a:endParaRP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r>
              <a:rPr lang="de-DE" sz="1400" dirty="0">
                <a:latin typeface="+mj-lt"/>
              </a:rPr>
              <a:t>Schlussfolgerndes Denken (</a:t>
            </a:r>
            <a:r>
              <a:rPr lang="de-DE" sz="1400" b="1" dirty="0">
                <a:solidFill>
                  <a:srgbClr val="008000"/>
                </a:solidFill>
                <a:latin typeface="+mj-lt"/>
              </a:rPr>
              <a:t>Wenn-dann-Beziehung </a:t>
            </a:r>
            <a:r>
              <a:rPr lang="de-DE" sz="1400" dirty="0">
                <a:latin typeface="+mj-lt"/>
              </a:rPr>
              <a:t>verstehen)</a:t>
            </a: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endParaRPr lang="de-DE" sz="1400" dirty="0">
              <a:latin typeface="+mj-lt"/>
            </a:endParaRP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r>
              <a:rPr lang="de-DE" sz="1400" b="1" dirty="0">
                <a:solidFill>
                  <a:srgbClr val="008000"/>
                </a:solidFill>
                <a:latin typeface="+mj-lt"/>
              </a:rPr>
              <a:t>Raum-Lage-Beziehungen </a:t>
            </a:r>
            <a:r>
              <a:rPr lang="de-DE" sz="1400" dirty="0">
                <a:latin typeface="+mj-lt"/>
              </a:rPr>
              <a:t>kennen und benennen (oben, unten …)</a:t>
            </a:r>
          </a:p>
          <a:p>
            <a:pPr>
              <a:lnSpc>
                <a:spcPct val="80000"/>
              </a:lnSpc>
              <a:buFont typeface="Wingdings" charset="0"/>
              <a:buChar char="ü"/>
              <a:defRPr/>
            </a:pPr>
            <a:endParaRPr lang="de-DE" sz="1400" dirty="0">
              <a:latin typeface="+mj-lt"/>
            </a:endParaRPr>
          </a:p>
          <a:p>
            <a:pPr>
              <a:lnSpc>
                <a:spcPct val="80000"/>
              </a:lnSpc>
              <a:defRPr/>
            </a:pPr>
            <a:r>
              <a:rPr lang="de-DE" sz="1500" b="1" dirty="0">
                <a:solidFill>
                  <a:srgbClr val="008000"/>
                </a:solidFill>
                <a:latin typeface="+mj-lt"/>
              </a:rPr>
              <a:t>FÖRDERUNG DURCH DIE ELTERN </a:t>
            </a:r>
          </a:p>
          <a:p>
            <a:pPr>
              <a:lnSpc>
                <a:spcPct val="80000"/>
              </a:lnSpc>
              <a:defRPr/>
            </a:pPr>
            <a:endParaRPr lang="de-DE" sz="1500" b="1" dirty="0">
              <a:solidFill>
                <a:srgbClr val="008000"/>
              </a:solidFill>
              <a:latin typeface="+mj-lt"/>
            </a:endParaRPr>
          </a:p>
          <a:p>
            <a:pPr algn="just">
              <a:lnSpc>
                <a:spcPct val="80000"/>
              </a:lnSpc>
              <a:defRPr/>
            </a:pPr>
            <a:r>
              <a:rPr lang="de-DE" sz="1400" dirty="0">
                <a:latin typeface="+mj-lt"/>
              </a:rPr>
              <a:t>zum Fragen und Entdecken anregen, Dinge des Alltags erforschen, selbst nach Lösungen</a:t>
            </a:r>
          </a:p>
          <a:p>
            <a:pPr>
              <a:lnSpc>
                <a:spcPct val="80000"/>
              </a:lnSpc>
              <a:defRPr/>
            </a:pPr>
            <a:endParaRPr lang="de-DE" sz="1400" dirty="0">
              <a:latin typeface="+mj-lt"/>
            </a:endParaRPr>
          </a:p>
          <a:p>
            <a:pPr>
              <a:lnSpc>
                <a:spcPct val="80000"/>
              </a:lnSpc>
              <a:defRPr/>
            </a:pPr>
            <a:r>
              <a:rPr lang="de-DE" sz="1400" dirty="0">
                <a:latin typeface="+mj-lt"/>
              </a:rPr>
              <a:t>suchen, Vorbild sein, Puzzle, Memory, Spiele</a:t>
            </a:r>
          </a:p>
          <a:p>
            <a:pPr>
              <a:lnSpc>
                <a:spcPct val="80000"/>
              </a:lnSpc>
              <a:defRPr/>
            </a:pPr>
            <a:endParaRPr lang="de-DE" b="1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384633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Custom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2C01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Waveform.thmx</Template>
  <TotalTime>0</TotalTime>
  <Words>1922</Words>
  <Application>Microsoft Office PowerPoint</Application>
  <PresentationFormat>Bildschirmpräsentation (4:3)</PresentationFormat>
  <Paragraphs>270</Paragraphs>
  <Slides>21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8" baseType="lpstr">
      <vt:lpstr>Arial</vt:lpstr>
      <vt:lpstr>Calibri</vt:lpstr>
      <vt:lpstr>Candara</vt:lpstr>
      <vt:lpstr>Symbol</vt:lpstr>
      <vt:lpstr>Times New Roman</vt:lpstr>
      <vt:lpstr>Wingdings</vt:lpstr>
      <vt:lpstr>Waveform</vt:lpstr>
      <vt:lpstr>  Herzlich Willkommen zum Infoabend-Einschulung   2026/27</vt:lpstr>
      <vt:lpstr>Inhalte </vt:lpstr>
      <vt:lpstr>Welche Einschulungsbestimmungen  gelten in Bayern?</vt:lpstr>
      <vt:lpstr>Welche Einschulungsbestimmungen  gelten in Bayern?</vt:lpstr>
      <vt:lpstr>Welche Einschulungsbestimmungen  gelten in Bayern?</vt:lpstr>
      <vt:lpstr>Welche Einschulungsbestimmungen  gelten in Bayern?</vt:lpstr>
      <vt:lpstr>PowerPoint-Präsentation</vt:lpstr>
      <vt:lpstr>Wann ist mein Kind schulreif / schulfähig?</vt:lpstr>
      <vt:lpstr>Wann ist mein Kind schulreif / schulfähig?</vt:lpstr>
      <vt:lpstr>Wann ist mein Kind schulreif / schulfähig?</vt:lpstr>
      <vt:lpstr>Wann ist mein Kind schulreif / schulfähig?</vt:lpstr>
      <vt:lpstr>Wann ist mein Kind schulreif / schulfähig?</vt:lpstr>
      <vt:lpstr>Wann ist mein Kind schulreif / schulfähig?</vt:lpstr>
      <vt:lpstr>PowerPoint-Präsentation</vt:lpstr>
      <vt:lpstr>PowerPoint-Präsentation</vt:lpstr>
      <vt:lpstr>Der Einschreibetag</vt:lpstr>
      <vt:lpstr>Das Screening Mittwoch, 11.03.2026</vt:lpstr>
      <vt:lpstr>Das Schulspiel </vt:lpstr>
      <vt:lpstr>Wichtige Termine</vt:lpstr>
      <vt:lpstr>Schulwegsicherheit</vt:lpstr>
      <vt:lpstr>Tipps der Münchner Polizei für den täglichen Schulweg</vt:lpstr>
    </vt:vector>
  </TitlesOfParts>
  <Company>Goethe International Charter School Los Angeles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Herzlich Willkommen zum Informationsabend  zur Einschulung   2016/17</dc:title>
  <dc:creator>Susanne Lehner</dc:creator>
  <cp:lastModifiedBy>Romana Reile</cp:lastModifiedBy>
  <cp:revision>138</cp:revision>
  <cp:lastPrinted>2026-02-02T09:47:14Z</cp:lastPrinted>
  <dcterms:created xsi:type="dcterms:W3CDTF">2016-03-08T17:55:28Z</dcterms:created>
  <dcterms:modified xsi:type="dcterms:W3CDTF">2026-02-05T12:41:46Z</dcterms:modified>
</cp:coreProperties>
</file>