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93" r:id="rId16"/>
    <p:sldId id="294" r:id="rId17"/>
    <p:sldId id="295" r:id="rId18"/>
    <p:sldId id="284" r:id="rId19"/>
    <p:sldId id="285" r:id="rId20"/>
    <p:sldId id="286" r:id="rId21"/>
    <p:sldId id="288" r:id="rId22"/>
    <p:sldId id="290" r:id="rId23"/>
    <p:sldId id="291" r:id="rId24"/>
    <p:sldId id="292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69900"/>
    <a:srgbClr val="009900"/>
    <a:srgbClr val="339933"/>
    <a:srgbClr val="FFBC0B"/>
    <a:srgbClr val="FF920D"/>
    <a:srgbClr val="59FF37"/>
    <a:srgbClr val="E9E9E9"/>
    <a:srgbClr val="FF726C"/>
    <a:srgbClr val="10F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803" autoAdjust="0"/>
  </p:normalViewPr>
  <p:slideViewPr>
    <p:cSldViewPr snapToGrid="0" snapToObjects="1">
      <p:cViewPr varScale="1">
        <p:scale>
          <a:sx n="83" d="100"/>
          <a:sy n="83" d="100"/>
        </p:scale>
        <p:origin x="34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3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511ADC5D-6803-4842-ADD9-CD87EC094820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DD4C4B79-1374-2643-B82F-E1C9421C8A6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30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A380FBD5-0D41-2A47-BCE3-1DD42737D301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D2DD9866-A225-E64C-A3E0-8E2DE6B031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153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D9866-A225-E64C-A3E0-8E2DE6B031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1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1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1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1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320995" indent="-211000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42995" indent="-211000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64993" indent="-211000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86992" indent="-211000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fld id="{5D518984-B60A-2943-A79B-0DC3DA1A3D03}" type="slidenum">
              <a:rPr lang="de-DE" sz="1200">
                <a:latin typeface="Times New Roman" charset="0"/>
              </a:rPr>
              <a:pPr>
                <a:defRPr/>
              </a:pPr>
              <a:t>15</a:t>
            </a:fld>
            <a:endParaRPr lang="de-DE" sz="1200">
              <a:latin typeface="Times New Roman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259B-DCE0-1A48-AB98-196FD3E3AD71}" type="datetime1">
              <a:rPr lang="de-DE" smtClean="0"/>
              <a:t>07.02.2025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F7EA-1CE9-6744-84ED-610D7DCA162E}" type="datetime1">
              <a:rPr lang="de-DE" smtClean="0"/>
              <a:t>07.02.2025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F067C-372A-3241-AF1C-169EC432C0D3}" type="datetime1">
              <a:rPr lang="de-DE" smtClean="0"/>
              <a:t>07.02.2025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83B0C-DBE8-8340-9CAB-38B8287CDC53}" type="datetime1">
              <a:rPr lang="de-DE" smtClean="0"/>
              <a:t>07.02.2025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2468-C75D-6D4B-A963-CE3A37F643C5}" type="datetime1">
              <a:rPr lang="de-DE" smtClean="0"/>
              <a:t>07.02.2025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701C-2022-B84D-80DA-0826242242BA}" type="datetime1">
              <a:rPr lang="de-DE" smtClean="0"/>
              <a:t>07.02.2025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0745-44A6-034E-9710-B12EBF65458F}" type="datetime1">
              <a:rPr lang="de-DE" smtClean="0"/>
              <a:t>07.02.2025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6BB-4CCF-6349-8A23-A12AFF41D5AC}" type="datetime1">
              <a:rPr lang="de-DE" smtClean="0"/>
              <a:t>07.02.2025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4004-E1B4-1E44-B753-EDEAFD0D894C}" type="datetime1">
              <a:rPr lang="de-DE" smtClean="0"/>
              <a:t>07.02.2025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4F33-70DF-1348-85F0-85430D9AB59D}" type="datetime1">
              <a:rPr lang="de-DE" smtClean="0"/>
              <a:t>07.02.2025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1424-B1CC-9545-9B49-AC27BDF7972D}" type="datetime1">
              <a:rPr lang="de-DE" smtClean="0"/>
              <a:t>07.02.2025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Grundschule an der Gotzmannstraße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E80CA2A-D2AA-6947-A7B9-1941006F638B}" type="datetime1">
              <a:rPr lang="de-DE" smtClean="0"/>
              <a:t>07.02.2025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de-DE"/>
              <a:t>Grundschule an der Gotzmannstraße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3860"/>
            <a:ext cx="7772400" cy="239680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 err="1"/>
              <a:t>Herzlich</a:t>
            </a:r>
            <a:r>
              <a:rPr lang="en-US" dirty="0"/>
              <a:t> </a:t>
            </a:r>
            <a:r>
              <a:rPr lang="en-US" dirty="0" err="1"/>
              <a:t>Willkommen</a:t>
            </a:r>
            <a:r>
              <a:rPr lang="en-US" dirty="0"/>
              <a:t> </a:t>
            </a:r>
            <a:r>
              <a:rPr lang="en-US" dirty="0" err="1"/>
              <a:t>zum</a:t>
            </a:r>
            <a:br>
              <a:rPr lang="en-US" dirty="0"/>
            </a:br>
            <a:r>
              <a:rPr lang="en-US" dirty="0" err="1"/>
              <a:t>Infoabend-Einschulung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2025/26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8748"/>
            <a:ext cx="6400800" cy="717453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err="1"/>
              <a:t>Grundschule</a:t>
            </a:r>
            <a:r>
              <a:rPr lang="en-US" sz="2600" dirty="0"/>
              <a:t> an der </a:t>
            </a:r>
            <a:r>
              <a:rPr lang="en-US" sz="2600" dirty="0" err="1"/>
              <a:t>Gotzmannstraße</a:t>
            </a:r>
            <a:br>
              <a:rPr lang="en-US" dirty="0"/>
            </a:b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73" y="5503583"/>
            <a:ext cx="1991027" cy="12252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63077" y="567133"/>
            <a:ext cx="7422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Mein Kind </a:t>
            </a:r>
            <a:r>
              <a:rPr lang="en-US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kommt</a:t>
            </a:r>
            <a:r>
              <a:rPr 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in die </a:t>
            </a:r>
            <a:r>
              <a:rPr lang="en-US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Schule</a:t>
            </a:r>
            <a:r>
              <a:rPr 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4126782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19849" y="2719145"/>
            <a:ext cx="5810486" cy="304976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Begrüßung</a:t>
            </a:r>
            <a:r>
              <a:rPr lang="en-US" dirty="0"/>
              <a:t> </a:t>
            </a:r>
          </a:p>
          <a:p>
            <a:r>
              <a:rPr lang="en-US" dirty="0" err="1"/>
              <a:t>Rechtliche</a:t>
            </a:r>
            <a:r>
              <a:rPr lang="en-US" dirty="0"/>
              <a:t> </a:t>
            </a:r>
            <a:r>
              <a:rPr lang="en-US" dirty="0" err="1"/>
              <a:t>Grundlagen</a:t>
            </a:r>
            <a:r>
              <a:rPr lang="en-US" dirty="0"/>
              <a:t> </a:t>
            </a:r>
            <a:r>
              <a:rPr lang="en-US" dirty="0" err="1"/>
              <a:t>zur</a:t>
            </a:r>
            <a:r>
              <a:rPr lang="en-US" dirty="0"/>
              <a:t> </a:t>
            </a:r>
            <a:r>
              <a:rPr lang="en-US" dirty="0" err="1"/>
              <a:t>Einschulung</a:t>
            </a:r>
            <a:endParaRPr lang="en-US" dirty="0"/>
          </a:p>
          <a:p>
            <a:r>
              <a:rPr lang="en-US" dirty="0"/>
              <a:t>Die </a:t>
            </a:r>
            <a:r>
              <a:rPr lang="en-US" dirty="0" err="1"/>
              <a:t>sieben</a:t>
            </a:r>
            <a:r>
              <a:rPr lang="en-US" dirty="0"/>
              <a:t> </a:t>
            </a:r>
            <a:r>
              <a:rPr lang="en-US" dirty="0" err="1"/>
              <a:t>Säulen</a:t>
            </a:r>
            <a:r>
              <a:rPr lang="en-US" dirty="0"/>
              <a:t> der </a:t>
            </a:r>
            <a:r>
              <a:rPr lang="en-US" dirty="0" err="1"/>
              <a:t>Schulfähigkeit</a:t>
            </a:r>
            <a:r>
              <a:rPr lang="en-US" dirty="0"/>
              <a:t> </a:t>
            </a:r>
          </a:p>
          <a:p>
            <a:r>
              <a:rPr lang="en-US" dirty="0" err="1"/>
              <a:t>Möglichkeiten</a:t>
            </a:r>
            <a:r>
              <a:rPr lang="en-US" dirty="0"/>
              <a:t> der </a:t>
            </a:r>
            <a:r>
              <a:rPr lang="en-US" dirty="0" err="1"/>
              <a:t>Förderung</a:t>
            </a:r>
            <a:endParaRPr lang="en-US" dirty="0"/>
          </a:p>
          <a:p>
            <a:r>
              <a:rPr lang="en-US" dirty="0" err="1"/>
              <a:t>Beispiele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der Praxis </a:t>
            </a:r>
            <a:r>
              <a:rPr lang="en-US" dirty="0" err="1"/>
              <a:t>einer</a:t>
            </a:r>
            <a:r>
              <a:rPr lang="en-US" dirty="0"/>
              <a:t> 1. </a:t>
            </a:r>
            <a:r>
              <a:rPr lang="en-US" dirty="0" err="1"/>
              <a:t>Klasse</a:t>
            </a:r>
            <a:endParaRPr lang="en-US" dirty="0"/>
          </a:p>
          <a:p>
            <a:r>
              <a:rPr lang="en-US" dirty="0" err="1"/>
              <a:t>Ablauf</a:t>
            </a:r>
            <a:r>
              <a:rPr lang="en-US" dirty="0"/>
              <a:t> der </a:t>
            </a:r>
            <a:r>
              <a:rPr lang="en-US" dirty="0" err="1"/>
              <a:t>Schuleinschreibung</a:t>
            </a:r>
            <a:endParaRPr lang="en-US" dirty="0"/>
          </a:p>
          <a:p>
            <a:r>
              <a:rPr lang="en-US" dirty="0" err="1"/>
              <a:t>Wichtige</a:t>
            </a:r>
            <a:r>
              <a:rPr lang="en-US" dirty="0"/>
              <a:t> </a:t>
            </a:r>
            <a:r>
              <a:rPr lang="en-US" dirty="0" err="1"/>
              <a:t>Informationen</a:t>
            </a:r>
            <a:r>
              <a:rPr lang="en-US" dirty="0"/>
              <a:t> und </a:t>
            </a:r>
            <a:r>
              <a:rPr lang="en-US" dirty="0" err="1"/>
              <a:t>Termine</a:t>
            </a:r>
            <a:r>
              <a:rPr lang="en-US" dirty="0"/>
              <a:t> </a:t>
            </a:r>
          </a:p>
          <a:p>
            <a:r>
              <a:rPr lang="en-US" dirty="0" err="1"/>
              <a:t>Hinweise</a:t>
            </a:r>
            <a:r>
              <a:rPr lang="en-US" dirty="0"/>
              <a:t> </a:t>
            </a:r>
            <a:r>
              <a:rPr lang="en-US" dirty="0" err="1"/>
              <a:t>zur</a:t>
            </a:r>
            <a:r>
              <a:rPr lang="en-US" dirty="0"/>
              <a:t> </a:t>
            </a:r>
            <a:r>
              <a:rPr lang="en-US" dirty="0" err="1"/>
              <a:t>Schulwegsicherheit</a:t>
            </a:r>
            <a:endParaRPr lang="en-US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Inhalte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503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1969" y="2213952"/>
            <a:ext cx="7408333" cy="3879259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de-DE" b="1" u="sng" dirty="0"/>
              <a:t>1. Regulär schulpflichtig</a:t>
            </a:r>
            <a:endParaRPr lang="de-DE" u="sng" dirty="0"/>
          </a:p>
          <a:p>
            <a:pPr marL="0" indent="0" algn="just" fontAlgn="base">
              <a:buNone/>
            </a:pPr>
            <a:r>
              <a:rPr lang="de-DE" dirty="0"/>
              <a:t>Mit Beginn des Schuljahres werden alle Kinder schulpflichtig, </a:t>
            </a:r>
          </a:p>
          <a:p>
            <a:pPr marL="0" indent="0" algn="just" fontAlgn="base">
              <a:buNone/>
            </a:pPr>
            <a:r>
              <a:rPr lang="de-DE" dirty="0">
                <a:solidFill>
                  <a:srgbClr val="00B050"/>
                </a:solidFill>
              </a:rPr>
              <a:t>-</a:t>
            </a:r>
            <a:r>
              <a:rPr lang="de-DE" dirty="0"/>
              <a:t>    die </a:t>
            </a:r>
            <a:r>
              <a:rPr lang="de-DE" b="1" dirty="0">
                <a:solidFill>
                  <a:srgbClr val="008000"/>
                </a:solidFill>
              </a:rPr>
              <a:t>bis zum  30. September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b="1" dirty="0">
                <a:solidFill>
                  <a:srgbClr val="008000"/>
                </a:solidFill>
              </a:rPr>
              <a:t>2025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b="1" dirty="0">
                <a:solidFill>
                  <a:srgbClr val="008000"/>
                </a:solidFill>
              </a:rPr>
              <a:t>sechs Jahre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b="1" dirty="0">
                <a:solidFill>
                  <a:srgbClr val="008000"/>
                </a:solidFill>
              </a:rPr>
              <a:t>alt </a:t>
            </a:r>
            <a:r>
              <a:rPr lang="de-DE" dirty="0"/>
              <a:t>werden</a:t>
            </a:r>
          </a:p>
          <a:p>
            <a:pPr algn="just" fontAlgn="base">
              <a:buFontTx/>
              <a:buChar char="-"/>
            </a:pPr>
            <a:r>
              <a:rPr lang="de-DE" dirty="0"/>
              <a:t>die den Einschulungskorridor letztes Schuljahr genutzt haben </a:t>
            </a:r>
          </a:p>
          <a:p>
            <a:pPr algn="just" fontAlgn="base">
              <a:buFontTx/>
              <a:buChar char="-"/>
            </a:pPr>
            <a:r>
              <a:rPr lang="de-DE" dirty="0"/>
              <a:t>bereits einmal von der Aufnahme in die Grundschule zurück-gestellt wurden.</a:t>
            </a:r>
          </a:p>
          <a:p>
            <a:pPr marL="0" indent="0" fontAlgn="base">
              <a:buNone/>
            </a:pPr>
            <a:endParaRPr lang="de-DE" dirty="0"/>
          </a:p>
          <a:p>
            <a:pPr marL="0" indent="0" fontAlgn="base">
              <a:buNone/>
            </a:pPr>
            <a:r>
              <a:rPr lang="de-DE" b="1" u="sng" dirty="0"/>
              <a:t>2. Regulär schulpflichtig</a:t>
            </a:r>
            <a:r>
              <a:rPr lang="de-DE" u="sng" dirty="0"/>
              <a:t> mit </a:t>
            </a:r>
            <a:r>
              <a:rPr lang="de-DE" b="1" u="sng" dirty="0"/>
              <a:t>Einschulungskorridor </a:t>
            </a:r>
          </a:p>
          <a:p>
            <a:pPr marL="0" indent="0" algn="just" fontAlgn="base">
              <a:buNone/>
            </a:pPr>
            <a:r>
              <a:rPr lang="de-DE" dirty="0"/>
              <a:t>gilt für Kinder, die vom </a:t>
            </a:r>
            <a:r>
              <a:rPr lang="de-DE" b="1" dirty="0">
                <a:solidFill>
                  <a:srgbClr val="008000"/>
                </a:solidFill>
              </a:rPr>
              <a:t>01.07.25 bis zum 30.09.25 sechs Jahre alt </a:t>
            </a:r>
            <a:r>
              <a:rPr lang="de-DE" dirty="0"/>
              <a:t>werden. </a:t>
            </a:r>
          </a:p>
          <a:p>
            <a:pPr marL="0" indent="0" algn="just" fontAlgn="base">
              <a:buNone/>
            </a:pPr>
            <a:r>
              <a:rPr lang="de-DE" dirty="0"/>
              <a:t>Beratung erfolgt durch Schule, Kindergarten, Kinderarzt…. Schriftliche Bestätigung (Formblatt) an die Schule bis </a:t>
            </a:r>
            <a:r>
              <a:rPr lang="de-DE" b="1" dirty="0"/>
              <a:t>10. April 2025</a:t>
            </a:r>
            <a:r>
              <a:rPr lang="de-DE" dirty="0"/>
              <a:t>.</a:t>
            </a:r>
            <a:br>
              <a:rPr lang="de-DE" b="1" u="sng" dirty="0"/>
            </a:br>
            <a:endParaRPr lang="de-DE" b="1" u="sng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500" dirty="0"/>
              <a:t>Welche Einschulungsbestimmungen </a:t>
            </a:r>
            <a:br>
              <a:rPr lang="de-DE" sz="3500" dirty="0"/>
            </a:br>
            <a:r>
              <a:rPr lang="de-DE" sz="3500" dirty="0"/>
              <a:t>gelten in Bayern?</a:t>
            </a:r>
            <a:endParaRPr lang="en-US" sz="3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61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046612"/>
            <a:ext cx="7408333" cy="4030157"/>
          </a:xfrm>
        </p:spPr>
        <p:txBody>
          <a:bodyPr/>
          <a:lstStyle/>
          <a:p>
            <a:pPr marL="0" indent="0" fontAlgn="base">
              <a:buNone/>
            </a:pPr>
            <a:endParaRPr lang="de-DE" b="1" u="sng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500" dirty="0"/>
              <a:t>Welche Einschulungsbestimmungen </a:t>
            </a:r>
            <a:br>
              <a:rPr lang="de-DE" sz="3500" dirty="0"/>
            </a:br>
            <a:r>
              <a:rPr lang="de-DE" sz="3500" dirty="0"/>
              <a:t>gelten in Bayern?</a:t>
            </a:r>
            <a:endParaRPr lang="en-US" sz="35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1024467" y="2150297"/>
            <a:ext cx="7408333" cy="3830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de-DE" sz="2000" b="1" u="sng" dirty="0">
                <a:latin typeface="+mj-lt"/>
              </a:rPr>
              <a:t>2. Einschulung auf Wunsch</a:t>
            </a:r>
            <a:endParaRPr lang="de-DE" sz="2000" u="sng" dirty="0">
              <a:latin typeface="+mj-lt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None/>
            </a:pPr>
            <a:r>
              <a:rPr lang="de-DE" sz="20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Die Kinder erreichen das </a:t>
            </a:r>
            <a:r>
              <a:rPr lang="de-DE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 charset="0"/>
                <a:cs typeface="Arial" charset="0"/>
              </a:rPr>
              <a:t>6. Lebensjahr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 charset="0"/>
                <a:cs typeface="Arial" charset="0"/>
              </a:rPr>
              <a:t>vom 1.10.2025</a:t>
            </a:r>
            <a:br>
              <a:rPr lang="de-DE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20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bis zum </a:t>
            </a:r>
            <a:r>
              <a:rPr lang="de-DE" sz="2000" b="1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31.12.2025</a:t>
            </a:r>
            <a:r>
              <a:rPr lang="de-DE" sz="2000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.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None/>
            </a:pPr>
            <a:br>
              <a:rPr lang="de-DE" sz="2000" b="1" dirty="0">
                <a:solidFill>
                  <a:srgbClr val="C0504D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600" dirty="0">
                <a:solidFill>
                  <a:srgbClr val="3F3F3F"/>
                </a:solidFill>
                <a:latin typeface="+mj-lt"/>
                <a:ea typeface="Times New Roman" charset="0"/>
                <a:cs typeface="Arial" charset="0"/>
              </a:rPr>
              <a:t>Auf </a:t>
            </a:r>
            <a:r>
              <a:rPr lang="de-DE" sz="1600" b="1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Antrag der Erziehungsberechtigten</a:t>
            </a:r>
            <a:r>
              <a:rPr lang="de-DE" sz="1600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600" dirty="0">
                <a:solidFill>
                  <a:srgbClr val="3F3F3F"/>
                </a:solidFill>
                <a:latin typeface="+mj-lt"/>
                <a:ea typeface="Times New Roman" charset="0"/>
                <a:cs typeface="Arial" charset="0"/>
              </a:rPr>
              <a:t>kann ein Kind eingeschult werden, wenn</a:t>
            </a:r>
            <a:br>
              <a:rPr lang="de-DE" sz="1600" dirty="0">
                <a:solidFill>
                  <a:srgbClr val="3F3F3F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600" dirty="0">
                <a:solidFill>
                  <a:srgbClr val="3F3F3F"/>
                </a:solidFill>
                <a:latin typeface="+mj-lt"/>
                <a:ea typeface="Times New Roman" charset="0"/>
                <a:cs typeface="Arial" charset="0"/>
              </a:rPr>
              <a:t>zu  erwarten ist, dass das Kind mit Erfolg am Unterricht teilnehmen kann.</a:t>
            </a:r>
            <a:br>
              <a:rPr lang="de-DE" sz="1600" dirty="0">
                <a:solidFill>
                  <a:srgbClr val="3F3F3F"/>
                </a:solidFill>
                <a:latin typeface="+mj-lt"/>
                <a:ea typeface="Times New Roman" charset="0"/>
                <a:cs typeface="Arial" charset="0"/>
              </a:rPr>
            </a:br>
            <a:endParaRPr lang="de-DE" sz="1600" dirty="0">
              <a:solidFill>
                <a:srgbClr val="3F3F3F"/>
              </a:solidFill>
              <a:latin typeface="+mj-lt"/>
              <a:ea typeface="Times New Roman" charset="0"/>
              <a:cs typeface="Arial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charset="0"/>
              <a:buChar char="§"/>
            </a:pPr>
            <a:r>
              <a:rPr lang="de-DE" sz="1600" dirty="0">
                <a:solidFill>
                  <a:srgbClr val="3F3F3F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600" b="1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Die Schulfähigkeit </a:t>
            </a: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wird </a:t>
            </a:r>
            <a:r>
              <a:rPr lang="de-DE" sz="1600" b="1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von der Schule überprüft</a:t>
            </a: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charset="0"/>
              <a:buChar char="§"/>
            </a:pPr>
            <a:r>
              <a:rPr lang="de-DE" sz="1600" b="1" dirty="0">
                <a:solidFill>
                  <a:srgbClr val="0000FF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600" b="1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Ablehnung möglich</a:t>
            </a: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, wenn die Aufnahmevoraussetzungen nicht gegeben sind.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charset="0"/>
              <a:buChar char="§"/>
            </a:pP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 Auch ein </a:t>
            </a:r>
            <a:r>
              <a:rPr lang="de-DE" sz="1600" b="1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auf Elternwunsch eingeschultes Kind</a:t>
            </a:r>
            <a:r>
              <a:rPr lang="de-DE" sz="1600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600" b="1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kann zurückgestellt</a:t>
            </a:r>
            <a:r>
              <a:rPr lang="de-DE" sz="1600" dirty="0">
                <a:solidFill>
                  <a:srgbClr val="0E900C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werden. </a:t>
            </a:r>
            <a:b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   Für die auf Elternwunsch eingeschulten Kinder gilt deshalb auch, dass die</a:t>
            </a:r>
            <a:b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   Zurückstellung </a:t>
            </a:r>
            <a:r>
              <a:rPr lang="de-DE" sz="1600" b="1" dirty="0">
                <a:solidFill>
                  <a:schemeClr val="accent2"/>
                </a:solidFill>
                <a:latin typeface="+mj-lt"/>
                <a:ea typeface="Times New Roman" charset="0"/>
                <a:cs typeface="Arial" charset="0"/>
              </a:rPr>
              <a:t>bis zum 30. November des Jahres</a:t>
            </a:r>
            <a:r>
              <a:rPr lang="de-DE" sz="1600" dirty="0">
                <a:solidFill>
                  <a:schemeClr val="accent2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möglich ist.</a:t>
            </a:r>
            <a:b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b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600" b="1" dirty="0">
                <a:solidFill>
                  <a:srgbClr val="C0504D"/>
                </a:solidFill>
                <a:ea typeface="Times New Roman" charset="0"/>
                <a:cs typeface="Arial" charset="0"/>
              </a:rPr>
              <a:t>Antrag auf Einschulung spätestens bei der Schulanmeldung.</a:t>
            </a:r>
            <a:endParaRPr lang="de-DE" sz="1600" dirty="0">
              <a:solidFill>
                <a:schemeClr val="tx1"/>
              </a:solidFill>
              <a:latin typeface="+mj-lt"/>
              <a:ea typeface="Times New Roman" charset="0"/>
              <a:cs typeface="Arial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de-DE" sz="2000" b="1" dirty="0">
              <a:solidFill>
                <a:srgbClr val="C0504D"/>
              </a:solidFill>
              <a:latin typeface="+mj-lt"/>
              <a:ea typeface="Times New Roman" charset="0"/>
              <a:cs typeface="Arial" charset="0"/>
            </a:endParaRPr>
          </a:p>
          <a:p>
            <a:pPr marL="457200" indent="-457200">
              <a:buAutoNum type="arabicPeriod"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8212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046612"/>
            <a:ext cx="7823200" cy="4030157"/>
          </a:xfrm>
        </p:spPr>
        <p:txBody>
          <a:bodyPr/>
          <a:lstStyle/>
          <a:p>
            <a:pPr marL="0" indent="0" fontAlgn="base">
              <a:buNone/>
            </a:pPr>
            <a:endParaRPr lang="de-DE" b="1" u="sng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500" dirty="0"/>
              <a:t>Welche Einschulungsbestimmungen </a:t>
            </a:r>
            <a:br>
              <a:rPr lang="de-DE" sz="3500" dirty="0"/>
            </a:br>
            <a:r>
              <a:rPr lang="de-DE" sz="3500" dirty="0"/>
              <a:t>gelten in Bayern?</a:t>
            </a:r>
            <a:endParaRPr lang="en-US" sz="3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678963" y="2414367"/>
            <a:ext cx="7870944" cy="3662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de-DE" sz="2000" b="1" u="sng" dirty="0">
                <a:latin typeface="+mj-lt"/>
              </a:rPr>
              <a:t>3. Vorzeitige Einschulung mit Gutachten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None/>
            </a:pPr>
            <a:br>
              <a:rPr lang="de-DE" sz="20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20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Die Kinder erreichen das </a:t>
            </a:r>
            <a:r>
              <a:rPr lang="de-DE" sz="20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6. Lebensjahr nach dem 31.12.2025.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None/>
            </a:pP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Die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Schulfähigkeit</a:t>
            </a:r>
            <a:r>
              <a:rPr lang="de-DE" sz="1800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wird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grundsätzlich überprüft</a:t>
            </a:r>
            <a:r>
              <a:rPr lang="de-DE" sz="1800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. </a:t>
            </a:r>
            <a:br>
              <a:rPr lang="de-DE" sz="1800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Ein Gutachten des Kindergartens, der Schulpsychologin und des Kinderarztes sind Grundlage des Antrags.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br>
              <a:rPr lang="de-DE" sz="1800" b="1" dirty="0">
                <a:solidFill>
                  <a:srgbClr val="0000FF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Es ist eine Ablehnung möglich</a:t>
            </a:r>
            <a:r>
              <a:rPr lang="de-DE" sz="1800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,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 wenn die Aufnahmevoraussetzungen</a:t>
            </a:r>
            <a:b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nicht gegeben sind.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br>
              <a:rPr lang="de-DE" sz="2000" b="1" dirty="0">
                <a:solidFill>
                  <a:schemeClr val="accent2"/>
                </a:solidFill>
                <a:ea typeface="Times New Roman" charset="0"/>
                <a:cs typeface="Arial" charset="0"/>
              </a:rPr>
            </a:br>
            <a:r>
              <a:rPr lang="de-DE" sz="2000" b="1" dirty="0">
                <a:solidFill>
                  <a:schemeClr val="accent2"/>
                </a:solidFill>
                <a:ea typeface="Times New Roman" charset="0"/>
                <a:cs typeface="Arial" charset="0"/>
              </a:rPr>
              <a:t>Antrag auf vorzeitige Einschulung spätestens bei der Schulanmeldung</a:t>
            </a:r>
            <a:endParaRPr lang="de-DE" sz="2000" u="sng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770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411283"/>
            <a:ext cx="7408333" cy="3171944"/>
          </a:xfrm>
        </p:spPr>
        <p:txBody>
          <a:bodyPr/>
          <a:lstStyle/>
          <a:p>
            <a:endParaRPr lang="en-US" dirty="0"/>
          </a:p>
          <a:p>
            <a:pPr marL="0" indent="0" fontAlgn="base">
              <a:buNone/>
            </a:pPr>
            <a:endParaRPr lang="de-DE" b="1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500" dirty="0"/>
              <a:t>Welche Einschulungsbestimmungen </a:t>
            </a:r>
            <a:br>
              <a:rPr lang="de-DE" sz="3500" dirty="0"/>
            </a:br>
            <a:r>
              <a:rPr lang="de-DE" sz="3500" dirty="0"/>
              <a:t>gelten in Bayern?</a:t>
            </a:r>
            <a:endParaRPr lang="en-US" sz="3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1024467" y="2411283"/>
            <a:ext cx="7408333" cy="2958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de-DE" sz="2000" b="1" u="sng" dirty="0">
                <a:latin typeface="+mj-lt"/>
              </a:rPr>
              <a:t>3. Einschulung der im Vorjahr zurückgestellten Kinder</a:t>
            </a:r>
            <a:endParaRPr lang="de-DE" sz="2000" u="sng" dirty="0">
              <a:latin typeface="+mj-lt"/>
            </a:endParaRPr>
          </a:p>
          <a:p>
            <a:pPr marL="0" lvl="0" indent="0" fontAlgn="base">
              <a:lnSpc>
                <a:spcPts val="226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None/>
            </a:pPr>
            <a:br>
              <a:rPr lang="de-DE" sz="20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Hier ist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keine weitere Zurückstellung möglich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. Bei weiterer, mangelnder Schulfähigkeit wird der erhöhte oder sonderpädagogische Förderbedarf geprüft. Eine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zweite Zurückstellung 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kann nur auf der Grundlage des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sonderpädagogischen Förderbedarfs 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erfolgen </a:t>
            </a:r>
            <a:r>
              <a:rPr lang="de-DE" sz="16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1519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046612"/>
            <a:ext cx="7408333" cy="4030157"/>
          </a:xfrm>
        </p:spPr>
        <p:txBody>
          <a:bodyPr/>
          <a:lstStyle/>
          <a:p>
            <a:pPr marL="0" indent="0" fontAlgn="base">
              <a:buNone/>
            </a:pPr>
            <a:endParaRPr lang="de-DE" b="1" u="sng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500" dirty="0"/>
              <a:t>Welche Einschulungsbestimmungen </a:t>
            </a:r>
            <a:br>
              <a:rPr lang="de-DE" sz="3500" dirty="0"/>
            </a:br>
            <a:r>
              <a:rPr lang="de-DE" sz="3500" dirty="0"/>
              <a:t>gelten in Bayern?</a:t>
            </a:r>
            <a:endParaRPr lang="en-US" sz="3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1024467" y="2414367"/>
            <a:ext cx="7525440" cy="3835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de-DE" sz="2000" b="1" u="sng" dirty="0">
                <a:latin typeface="+mj-lt"/>
              </a:rPr>
              <a:t>4. Zurückstellung schulpflichtiger Kinder</a:t>
            </a:r>
          </a:p>
          <a:p>
            <a:pPr marL="0" indent="0" fontAlgn="base">
              <a:buNone/>
            </a:pPr>
            <a:endParaRPr lang="de-DE" sz="2000" u="sng" dirty="0">
              <a:latin typeface="+mj-lt"/>
            </a:endParaRPr>
          </a:p>
          <a:p>
            <a:pPr marL="107950" lvl="0" indent="0" fontAlgn="base">
              <a:spcBef>
                <a:spcPct val="0"/>
              </a:spcBef>
              <a:spcAft>
                <a:spcPts val="1200"/>
              </a:spcAft>
              <a:buClr>
                <a:schemeClr val="accent2"/>
              </a:buClr>
              <a:buSzTx/>
              <a:buFont typeface="Wingdings" charset="0"/>
              <a:buChar char="§"/>
            </a:pP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 Ein schulpflichtiges Kind muss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in jedem Fall</a:t>
            </a:r>
            <a:r>
              <a:rPr lang="de-DE" sz="1800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an der zuständigen Schule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angemeldet 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werden. </a:t>
            </a:r>
            <a:b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b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</a:b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Die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Entscheidung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 über die Zurückstellung </a:t>
            </a:r>
            <a:r>
              <a:rPr lang="de-DE" sz="1800" b="1" dirty="0">
                <a:solidFill>
                  <a:srgbClr val="008000"/>
                </a:solidFill>
                <a:latin typeface="+mj-lt"/>
                <a:ea typeface="Times New Roman" charset="0"/>
                <a:cs typeface="Arial" charset="0"/>
              </a:rPr>
              <a:t>trifft die Schulleitung der Grundschule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800" dirty="0">
                <a:solidFill>
                  <a:schemeClr val="tx1"/>
                </a:solidFill>
                <a:ea typeface="Times New Roman" charset="0"/>
                <a:cs typeface="Arial" charset="0"/>
              </a:rPr>
              <a:t>unter Einbeziehung des Gutachtens der Kindertagesstätte, der Elternsicht und der kinderärztlichen Empfehlung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!</a:t>
            </a:r>
          </a:p>
          <a:p>
            <a:pPr marL="107950" lvl="0" indent="0" fontAlgn="base">
              <a:spcAft>
                <a:spcPts val="1200"/>
              </a:spcAft>
              <a:buClr>
                <a:schemeClr val="accent2"/>
              </a:buClr>
              <a:buSzTx/>
              <a:buFont typeface="Wingdings" charset="0"/>
              <a:buChar char="§"/>
            </a:pP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 Vom Unterrichtsbesuch zurückgestellte Kinder sollten bis zur erneuten Einschulung </a:t>
            </a:r>
            <a:r>
              <a:rPr lang="de-DE" sz="1800" b="1" dirty="0">
                <a:solidFill>
                  <a:schemeClr val="accent2"/>
                </a:solidFill>
                <a:latin typeface="+mj-lt"/>
                <a:ea typeface="Times New Roman" charset="0"/>
                <a:cs typeface="Arial" charset="0"/>
              </a:rPr>
              <a:t>gezielt gefördert</a:t>
            </a:r>
            <a:r>
              <a:rPr lang="de-DE" sz="1800" dirty="0">
                <a:solidFill>
                  <a:schemeClr val="accent2"/>
                </a:solidFill>
                <a:latin typeface="+mj-lt"/>
                <a:ea typeface="Times New Roman" charset="0"/>
                <a:cs typeface="Arial" charset="0"/>
              </a:rPr>
              <a:t> </a:t>
            </a:r>
            <a:r>
              <a:rPr lang="de-DE" sz="1800" dirty="0">
                <a:solidFill>
                  <a:schemeClr val="tx1"/>
                </a:solidFill>
                <a:latin typeface="+mj-lt"/>
                <a:ea typeface="Times New Roman" charset="0"/>
                <a:cs typeface="Arial" charset="0"/>
              </a:rPr>
              <a:t>werden</a:t>
            </a:r>
            <a:br>
              <a:rPr lang="de-DE" sz="1800" b="1" dirty="0">
                <a:solidFill>
                  <a:srgbClr val="C0504D"/>
                </a:solidFill>
                <a:latin typeface="+mj-lt"/>
                <a:ea typeface="Times New Roman" charset="0"/>
                <a:cs typeface="Arial" charset="0"/>
              </a:rPr>
            </a:br>
            <a:endParaRPr lang="de-DE" sz="1800" b="1" dirty="0">
              <a:solidFill>
                <a:srgbClr val="C0504D"/>
              </a:solidFill>
              <a:latin typeface="+mj-lt"/>
              <a:ea typeface="Times New Roman" charset="0"/>
              <a:cs typeface="Arial" charset="0"/>
            </a:endParaRPr>
          </a:p>
          <a:p>
            <a:pPr marL="457200" indent="-457200">
              <a:buAutoNum type="arabicPeriod"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9190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57" name="AutoShape 6"/>
          <p:cNvSpPr>
            <a:spLocks noChangeArrowheads="1"/>
          </p:cNvSpPr>
          <p:nvPr/>
        </p:nvSpPr>
        <p:spPr bwMode="auto">
          <a:xfrm>
            <a:off x="5661312" y="2093666"/>
            <a:ext cx="2275933" cy="1028819"/>
          </a:xfrm>
          <a:prstGeom prst="rightArrowCallout">
            <a:avLst>
              <a:gd name="adj1" fmla="val 25000"/>
              <a:gd name="adj2" fmla="val 25000"/>
              <a:gd name="adj3" fmla="val 33310"/>
              <a:gd name="adj4" fmla="val 66667"/>
            </a:avLst>
          </a:prstGeom>
          <a:solidFill>
            <a:srgbClr val="10FF67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br>
              <a:rPr lang="de-DE" sz="15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</a:br>
            <a:r>
              <a:rPr lang="de-DE" sz="2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Schule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263009" y="2093666"/>
            <a:ext cx="2175640" cy="1028819"/>
          </a:xfrm>
          <a:prstGeom prst="rightArrowCallout">
            <a:avLst>
              <a:gd name="adj1" fmla="val 25000"/>
              <a:gd name="adj2" fmla="val 25000"/>
              <a:gd name="adj3" fmla="val 33310"/>
              <a:gd name="adj4" fmla="val 66667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Kinder-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garten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5292725" y="4006850"/>
            <a:ext cx="935038" cy="2085975"/>
            <a:chOff x="3334" y="2251"/>
            <a:chExt cx="589" cy="1428"/>
          </a:xfrm>
        </p:grpSpPr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3334" y="2432"/>
              <a:ext cx="589" cy="12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3387" y="2475"/>
              <a:ext cx="491" cy="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>
                  <a:latin typeface="Arial" charset="0"/>
                </a:rPr>
                <a:t>Emo-tionale Stabi-lität</a:t>
              </a:r>
              <a:endParaRPr lang="de-DE" sz="1400">
                <a:latin typeface="Arial" charset="0"/>
              </a:endParaRPr>
            </a:p>
          </p:txBody>
        </p:sp>
        <p:sp>
          <p:nvSpPr>
            <p:cNvPr id="22" name="AutoShape 22"/>
            <p:cNvSpPr>
              <a:spLocks noChangeArrowheads="1"/>
            </p:cNvSpPr>
            <p:nvPr/>
          </p:nvSpPr>
          <p:spPr bwMode="auto">
            <a:xfrm>
              <a:off x="3515" y="2251"/>
              <a:ext cx="227" cy="181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211638" y="4006850"/>
            <a:ext cx="1008062" cy="2085975"/>
            <a:chOff x="2653" y="2251"/>
            <a:chExt cx="635" cy="1428"/>
          </a:xfrm>
        </p:grpSpPr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2653" y="2432"/>
              <a:ext cx="589" cy="1247"/>
            </a:xfrm>
            <a:prstGeom prst="rect">
              <a:avLst/>
            </a:prstGeom>
            <a:solidFill>
              <a:srgbClr val="FF99CC">
                <a:alpha val="47058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/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2653" y="2478"/>
              <a:ext cx="635" cy="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dirty="0" err="1">
                  <a:latin typeface="Arial" charset="0"/>
                </a:rPr>
                <a:t>Entwick-lung</a:t>
              </a:r>
              <a:r>
                <a:rPr lang="de-DE" sz="1400" dirty="0">
                  <a:latin typeface="Arial" charset="0"/>
                </a:rPr>
                <a:t> </a:t>
              </a:r>
              <a:r>
                <a:rPr lang="de-DE" sz="1400" dirty="0" err="1">
                  <a:latin typeface="Arial" charset="0"/>
                </a:rPr>
                <a:t>differen-zierter</a:t>
              </a:r>
              <a:endParaRPr lang="de-DE" sz="1400" dirty="0">
                <a:latin typeface="Arial" charset="0"/>
              </a:endParaRPr>
            </a:p>
            <a:p>
              <a:pPr eaLnBrk="1" hangingPunct="1"/>
              <a:r>
                <a:rPr lang="de-DE" sz="1400" dirty="0">
                  <a:latin typeface="Arial" charset="0"/>
                </a:rPr>
                <a:t>Sprach-</a:t>
              </a:r>
              <a:r>
                <a:rPr lang="de-DE" sz="1400" dirty="0" err="1">
                  <a:latin typeface="Arial" charset="0"/>
                </a:rPr>
                <a:t>wahrneh</a:t>
              </a:r>
              <a:r>
                <a:rPr lang="de-DE" sz="1400" dirty="0">
                  <a:latin typeface="Arial" charset="0"/>
                </a:rPr>
                <a:t>-</a:t>
              </a:r>
              <a:r>
                <a:rPr lang="de-DE" sz="1400" dirty="0" err="1">
                  <a:latin typeface="Arial" charset="0"/>
                </a:rPr>
                <a:t>mungs</a:t>
              </a:r>
              <a:r>
                <a:rPr lang="de-DE" sz="1400" dirty="0">
                  <a:latin typeface="Arial" charset="0"/>
                </a:rPr>
                <a:t>-leistungen</a:t>
              </a:r>
            </a:p>
          </p:txBody>
        </p:sp>
        <p:sp>
          <p:nvSpPr>
            <p:cNvPr id="26" name="AutoShape 26"/>
            <p:cNvSpPr>
              <a:spLocks noChangeArrowheads="1"/>
            </p:cNvSpPr>
            <p:nvPr/>
          </p:nvSpPr>
          <p:spPr bwMode="auto">
            <a:xfrm>
              <a:off x="2835" y="2251"/>
              <a:ext cx="227" cy="181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27" name="Group 27"/>
          <p:cNvGrpSpPr>
            <a:grpSpLocks/>
          </p:cNvGrpSpPr>
          <p:nvPr/>
        </p:nvGrpSpPr>
        <p:grpSpPr bwMode="auto">
          <a:xfrm>
            <a:off x="3132138" y="4006850"/>
            <a:ext cx="935037" cy="2085975"/>
            <a:chOff x="1973" y="2251"/>
            <a:chExt cx="589" cy="1428"/>
          </a:xfrm>
        </p:grpSpPr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1973" y="2432"/>
              <a:ext cx="589" cy="1247"/>
            </a:xfrm>
            <a:prstGeom prst="rect">
              <a:avLst/>
            </a:prstGeom>
            <a:solidFill>
              <a:srgbClr val="FF99CC">
                <a:alpha val="4901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/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2018" y="2478"/>
              <a:ext cx="534" cy="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 dirty="0" err="1">
                  <a:latin typeface="Arial" charset="0"/>
                </a:rPr>
                <a:t>Kogni-tive</a:t>
              </a:r>
              <a:r>
                <a:rPr lang="de-DE" sz="1400" b="1" dirty="0">
                  <a:latin typeface="Arial" charset="0"/>
                </a:rPr>
                <a:t> Lern-voraus-</a:t>
              </a:r>
              <a:r>
                <a:rPr lang="de-DE" sz="1400" b="1" dirty="0" err="1">
                  <a:latin typeface="Arial" charset="0"/>
                </a:rPr>
                <a:t>setzun</a:t>
              </a:r>
              <a:r>
                <a:rPr lang="de-DE" sz="1400" b="1" dirty="0">
                  <a:latin typeface="Arial" charset="0"/>
                </a:rPr>
                <a:t>-gen</a:t>
              </a:r>
              <a:endParaRPr lang="de-DE" sz="1400" dirty="0">
                <a:latin typeface="Arial" charset="0"/>
              </a:endParaRPr>
            </a:p>
          </p:txBody>
        </p:sp>
        <p:sp>
          <p:nvSpPr>
            <p:cNvPr id="30" name="AutoShape 30"/>
            <p:cNvSpPr>
              <a:spLocks noChangeArrowheads="1"/>
            </p:cNvSpPr>
            <p:nvPr/>
          </p:nvSpPr>
          <p:spPr bwMode="auto">
            <a:xfrm>
              <a:off x="2154" y="2251"/>
              <a:ext cx="227" cy="181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32" name="Group 15"/>
          <p:cNvGrpSpPr>
            <a:grpSpLocks/>
          </p:cNvGrpSpPr>
          <p:nvPr/>
        </p:nvGrpSpPr>
        <p:grpSpPr bwMode="auto">
          <a:xfrm>
            <a:off x="971550" y="4006850"/>
            <a:ext cx="1051321" cy="2085975"/>
            <a:chOff x="612" y="2251"/>
            <a:chExt cx="635" cy="1428"/>
          </a:xfrm>
        </p:grpSpPr>
        <p:sp>
          <p:nvSpPr>
            <p:cNvPr id="37" name="Rectangle 16"/>
            <p:cNvSpPr>
              <a:spLocks noChangeArrowheads="1"/>
            </p:cNvSpPr>
            <p:nvPr/>
          </p:nvSpPr>
          <p:spPr bwMode="auto">
            <a:xfrm>
              <a:off x="612" y="2432"/>
              <a:ext cx="589" cy="1247"/>
            </a:xfrm>
            <a:prstGeom prst="rect">
              <a:avLst/>
            </a:prstGeom>
            <a:solidFill>
              <a:srgbClr val="FFFF99">
                <a:alpha val="6901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612" y="2478"/>
              <a:ext cx="635" cy="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 dirty="0">
                  <a:latin typeface="Arial" charset="0"/>
                </a:rPr>
                <a:t>Körper-</a:t>
              </a:r>
              <a:r>
                <a:rPr lang="de-DE" sz="1400" b="1" dirty="0" err="1">
                  <a:latin typeface="Arial" charset="0"/>
                </a:rPr>
                <a:t>licher</a:t>
              </a:r>
              <a:endParaRPr lang="de-DE" sz="1400" b="1" dirty="0">
                <a:latin typeface="Arial" charset="0"/>
              </a:endParaRPr>
            </a:p>
            <a:p>
              <a:pPr eaLnBrk="1" hangingPunct="1"/>
              <a:r>
                <a:rPr lang="de-DE" sz="1400" b="1" dirty="0" err="1">
                  <a:latin typeface="Arial" charset="0"/>
                </a:rPr>
                <a:t>Entwick</a:t>
              </a:r>
              <a:r>
                <a:rPr lang="de-DE" sz="1400" b="1" dirty="0">
                  <a:latin typeface="Arial" charset="0"/>
                </a:rPr>
                <a:t>-</a:t>
              </a:r>
              <a:r>
                <a:rPr lang="de-DE" sz="1400" b="1" dirty="0" err="1">
                  <a:latin typeface="Arial" charset="0"/>
                </a:rPr>
                <a:t>lungs</a:t>
              </a:r>
              <a:r>
                <a:rPr lang="de-DE" sz="1400" b="1" dirty="0">
                  <a:latin typeface="Arial" charset="0"/>
                </a:rPr>
                <a:t>-stand</a:t>
              </a:r>
              <a:endParaRPr lang="de-DE" sz="1400" dirty="0">
                <a:latin typeface="Arial" charset="0"/>
              </a:endParaRPr>
            </a:p>
          </p:txBody>
        </p:sp>
        <p:sp>
          <p:nvSpPr>
            <p:cNvPr id="39" name="AutoShape 18"/>
            <p:cNvSpPr>
              <a:spLocks noChangeArrowheads="1"/>
            </p:cNvSpPr>
            <p:nvPr/>
          </p:nvSpPr>
          <p:spPr bwMode="auto">
            <a:xfrm>
              <a:off x="793" y="2251"/>
              <a:ext cx="227" cy="181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40" name="Group 35"/>
          <p:cNvGrpSpPr>
            <a:grpSpLocks/>
          </p:cNvGrpSpPr>
          <p:nvPr/>
        </p:nvGrpSpPr>
        <p:grpSpPr bwMode="auto">
          <a:xfrm>
            <a:off x="7451725" y="4006850"/>
            <a:ext cx="936625" cy="2085975"/>
            <a:chOff x="4694" y="2251"/>
            <a:chExt cx="590" cy="1428"/>
          </a:xfrm>
        </p:grpSpPr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4694" y="2432"/>
              <a:ext cx="589" cy="1247"/>
            </a:xfrm>
            <a:prstGeom prst="rect">
              <a:avLst/>
            </a:prstGeom>
            <a:solidFill>
              <a:srgbClr val="CC99FF">
                <a:alpha val="50195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/>
            </a:p>
          </p:txBody>
        </p:sp>
        <p:sp>
          <p:nvSpPr>
            <p:cNvPr id="42" name="Text Box 37"/>
            <p:cNvSpPr txBox="1">
              <a:spLocks noChangeArrowheads="1"/>
            </p:cNvSpPr>
            <p:nvPr/>
          </p:nvSpPr>
          <p:spPr bwMode="auto">
            <a:xfrm>
              <a:off x="4694" y="2475"/>
              <a:ext cx="590" cy="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>
                  <a:latin typeface="Arial" charset="0"/>
                </a:rPr>
                <a:t>Soziale Kompe-tenzen</a:t>
              </a:r>
              <a:endParaRPr lang="de-DE" sz="1400">
                <a:latin typeface="Arial" charset="0"/>
              </a:endParaRPr>
            </a:p>
          </p:txBody>
        </p:sp>
        <p:sp>
          <p:nvSpPr>
            <p:cNvPr id="43" name="AutoShape 38"/>
            <p:cNvSpPr>
              <a:spLocks noChangeArrowheads="1"/>
            </p:cNvSpPr>
            <p:nvPr/>
          </p:nvSpPr>
          <p:spPr bwMode="auto">
            <a:xfrm>
              <a:off x="4830" y="2251"/>
              <a:ext cx="227" cy="181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44" name="Group 39"/>
          <p:cNvGrpSpPr>
            <a:grpSpLocks/>
          </p:cNvGrpSpPr>
          <p:nvPr/>
        </p:nvGrpSpPr>
        <p:grpSpPr bwMode="auto">
          <a:xfrm>
            <a:off x="6372225" y="4006850"/>
            <a:ext cx="936625" cy="2085975"/>
            <a:chOff x="4014" y="2251"/>
            <a:chExt cx="590" cy="1428"/>
          </a:xfrm>
        </p:grpSpPr>
        <p:sp>
          <p:nvSpPr>
            <p:cNvPr id="45" name="Rectangle 40"/>
            <p:cNvSpPr>
              <a:spLocks noChangeArrowheads="1"/>
            </p:cNvSpPr>
            <p:nvPr/>
          </p:nvSpPr>
          <p:spPr bwMode="auto">
            <a:xfrm>
              <a:off x="4014" y="2432"/>
              <a:ext cx="589" cy="124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/>
            </a:p>
          </p:txBody>
        </p:sp>
        <p:sp>
          <p:nvSpPr>
            <p:cNvPr id="46" name="Text Box 41"/>
            <p:cNvSpPr txBox="1">
              <a:spLocks noChangeArrowheads="1"/>
            </p:cNvSpPr>
            <p:nvPr/>
          </p:nvSpPr>
          <p:spPr bwMode="auto">
            <a:xfrm>
              <a:off x="4014" y="2475"/>
              <a:ext cx="590" cy="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>
                  <a:latin typeface="Arial" charset="0"/>
                </a:rPr>
                <a:t>Motiva-tionale </a:t>
              </a:r>
            </a:p>
            <a:p>
              <a:pPr eaLnBrk="1" hangingPunct="1"/>
              <a:r>
                <a:rPr lang="de-DE" sz="1400" b="1">
                  <a:latin typeface="Arial" charset="0"/>
                </a:rPr>
                <a:t>Lern-voraus-setzun-gen</a:t>
              </a:r>
              <a:endParaRPr lang="de-DE" sz="1400">
                <a:latin typeface="Arial" charset="0"/>
              </a:endParaRPr>
            </a:p>
          </p:txBody>
        </p:sp>
        <p:sp>
          <p:nvSpPr>
            <p:cNvPr id="47" name="AutoShape 42"/>
            <p:cNvSpPr>
              <a:spLocks noChangeArrowheads="1"/>
            </p:cNvSpPr>
            <p:nvPr/>
          </p:nvSpPr>
          <p:spPr bwMode="auto">
            <a:xfrm>
              <a:off x="4241" y="2251"/>
              <a:ext cx="227" cy="181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48" name="Text Box 43"/>
          <p:cNvSpPr txBox="1">
            <a:spLocks noChangeArrowheads="1"/>
          </p:cNvSpPr>
          <p:nvPr/>
        </p:nvSpPr>
        <p:spPr bwMode="auto">
          <a:xfrm>
            <a:off x="2124075" y="333375"/>
            <a:ext cx="6480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z="2800">
              <a:latin typeface="Arial" charset="0"/>
              <a:cs typeface="+mn-cs"/>
            </a:endParaRPr>
          </a:p>
        </p:txBody>
      </p:sp>
      <p:sp>
        <p:nvSpPr>
          <p:cNvPr id="49" name="Text Box 44"/>
          <p:cNvSpPr txBox="1">
            <a:spLocks noChangeArrowheads="1"/>
          </p:cNvSpPr>
          <p:nvPr/>
        </p:nvSpPr>
        <p:spPr bwMode="auto">
          <a:xfrm>
            <a:off x="684213" y="620713"/>
            <a:ext cx="7848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sz="3200" dirty="0">
                <a:solidFill>
                  <a:srgbClr val="FFFFFF"/>
                </a:solidFill>
                <a:latin typeface="+mj-lt"/>
                <a:cs typeface="+mn-cs"/>
              </a:rPr>
              <a:t>Wann ist mein Kind schulreif / schulfähig</a:t>
            </a:r>
            <a:r>
              <a:rPr lang="de-DE" sz="3200" dirty="0">
                <a:solidFill>
                  <a:schemeClr val="bg1"/>
                </a:solidFill>
                <a:latin typeface="Arial" charset="0"/>
                <a:cs typeface="+mn-cs"/>
              </a:rPr>
              <a:t>?</a:t>
            </a:r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370435" y="3429000"/>
            <a:ext cx="8414156" cy="482600"/>
            <a:chOff x="0" y="2160"/>
            <a:chExt cx="5760" cy="304"/>
          </a:xfrm>
        </p:grpSpPr>
        <p:sp>
          <p:nvSpPr>
            <p:cNvPr id="7" name="Freeform 3"/>
            <p:cNvSpPr>
              <a:spLocks/>
            </p:cNvSpPr>
            <p:nvPr/>
          </p:nvSpPr>
          <p:spPr bwMode="auto">
            <a:xfrm>
              <a:off x="0" y="2160"/>
              <a:ext cx="5760" cy="272"/>
            </a:xfrm>
            <a:custGeom>
              <a:avLst/>
              <a:gdLst>
                <a:gd name="T0" fmla="*/ 0 w 17496"/>
                <a:gd name="T1" fmla="*/ 0 h 672"/>
                <a:gd name="T2" fmla="*/ 1 w 17496"/>
                <a:gd name="T3" fmla="*/ 0 h 672"/>
                <a:gd name="T4" fmla="*/ 2 w 17496"/>
                <a:gd name="T5" fmla="*/ 0 h 672"/>
                <a:gd name="T6" fmla="*/ 0 w 17496"/>
                <a:gd name="T7" fmla="*/ 0 h 6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496" h="672">
                  <a:moveTo>
                    <a:pt x="1224" y="576"/>
                  </a:moveTo>
                  <a:cubicBezTo>
                    <a:pt x="0" y="480"/>
                    <a:pt x="6360" y="0"/>
                    <a:pt x="8856" y="0"/>
                  </a:cubicBezTo>
                  <a:cubicBezTo>
                    <a:pt x="11352" y="0"/>
                    <a:pt x="17496" y="480"/>
                    <a:pt x="16200" y="576"/>
                  </a:cubicBezTo>
                  <a:cubicBezTo>
                    <a:pt x="14904" y="672"/>
                    <a:pt x="2448" y="672"/>
                    <a:pt x="1224" y="576"/>
                  </a:cubicBezTo>
                  <a:close/>
                </a:path>
              </a:pathLst>
            </a:custGeom>
            <a:solidFill>
              <a:srgbClr val="00CCFF">
                <a:alpha val="30980"/>
              </a:srgbClr>
            </a:solidFill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1791" y="2252"/>
              <a:ext cx="2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de-DE" sz="1600" b="1" dirty="0">
                  <a:latin typeface="+mj-lt"/>
                  <a:cs typeface="+mn-cs"/>
                </a:rPr>
                <a:t>Individuelle Voraussetzungen</a:t>
              </a:r>
            </a:p>
          </p:txBody>
        </p:sp>
      </p:grpSp>
      <p:pic>
        <p:nvPicPr>
          <p:cNvPr id="16" name="Picture 12" descr="Schulju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541" y="2192244"/>
            <a:ext cx="634043" cy="123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loud Callout 14"/>
          <p:cNvSpPr/>
          <p:nvPr/>
        </p:nvSpPr>
        <p:spPr>
          <a:xfrm>
            <a:off x="4955933" y="1200150"/>
            <a:ext cx="1968985" cy="1245565"/>
          </a:xfrm>
          <a:prstGeom prst="cloudCallout">
            <a:avLst>
              <a:gd name="adj1" fmla="val -73252"/>
              <a:gd name="adj2" fmla="val 25467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>
                <a:solidFill>
                  <a:schemeClr val="accent1"/>
                </a:solidFill>
              </a:rPr>
              <a:t>Juchhuu</a:t>
            </a:r>
            <a:r>
              <a:rPr lang="en-US" sz="1500" b="1" dirty="0">
                <a:solidFill>
                  <a:schemeClr val="accent1"/>
                </a:solidFill>
              </a:rPr>
              <a:t>!!! </a:t>
            </a:r>
            <a:r>
              <a:rPr lang="en-US" sz="1500" b="1" dirty="0" err="1">
                <a:solidFill>
                  <a:schemeClr val="accent1"/>
                </a:solidFill>
              </a:rPr>
              <a:t>Ich</a:t>
            </a:r>
            <a:r>
              <a:rPr lang="en-US" sz="1500" b="1" dirty="0">
                <a:solidFill>
                  <a:schemeClr val="accent1"/>
                </a:solidFill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</a:rPr>
              <a:t>kann</a:t>
            </a:r>
            <a:r>
              <a:rPr lang="en-US" sz="1500" b="1" dirty="0">
                <a:solidFill>
                  <a:schemeClr val="accent1"/>
                </a:solidFill>
              </a:rPr>
              <a:t> das, </a:t>
            </a:r>
            <a:r>
              <a:rPr lang="en-US" sz="1500" b="1" dirty="0" err="1">
                <a:solidFill>
                  <a:schemeClr val="accent1"/>
                </a:solidFill>
              </a:rPr>
              <a:t>ich</a:t>
            </a:r>
            <a:r>
              <a:rPr lang="en-US" sz="1500" b="1" dirty="0">
                <a:solidFill>
                  <a:schemeClr val="accent1"/>
                </a:solidFill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</a:rPr>
              <a:t>schaffe</a:t>
            </a:r>
            <a:r>
              <a:rPr lang="en-US" sz="1500" b="1" dirty="0">
                <a:solidFill>
                  <a:schemeClr val="accent1"/>
                </a:solidFill>
              </a:rPr>
              <a:t> das!!</a:t>
            </a:r>
          </a:p>
        </p:txBody>
      </p:sp>
      <p:grpSp>
        <p:nvGrpSpPr>
          <p:cNvPr id="61" name="Group 15"/>
          <p:cNvGrpSpPr>
            <a:grpSpLocks/>
          </p:cNvGrpSpPr>
          <p:nvPr/>
        </p:nvGrpSpPr>
        <p:grpSpPr bwMode="auto">
          <a:xfrm>
            <a:off x="2022871" y="4006850"/>
            <a:ext cx="1051321" cy="2085975"/>
            <a:chOff x="612" y="2251"/>
            <a:chExt cx="635" cy="1428"/>
          </a:xfrm>
        </p:grpSpPr>
        <p:sp>
          <p:nvSpPr>
            <p:cNvPr id="62" name="Rectangle 16"/>
            <p:cNvSpPr>
              <a:spLocks noChangeArrowheads="1"/>
            </p:cNvSpPr>
            <p:nvPr/>
          </p:nvSpPr>
          <p:spPr bwMode="auto">
            <a:xfrm>
              <a:off x="612" y="2432"/>
              <a:ext cx="589" cy="1247"/>
            </a:xfrm>
            <a:prstGeom prst="rect">
              <a:avLst/>
            </a:prstGeom>
            <a:solidFill>
              <a:srgbClr val="FFFF99">
                <a:alpha val="6901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/>
            </a:p>
          </p:txBody>
        </p:sp>
        <p:sp>
          <p:nvSpPr>
            <p:cNvPr id="63" name="Text Box 17"/>
            <p:cNvSpPr txBox="1">
              <a:spLocks noChangeArrowheads="1"/>
            </p:cNvSpPr>
            <p:nvPr/>
          </p:nvSpPr>
          <p:spPr bwMode="auto">
            <a:xfrm>
              <a:off x="612" y="2478"/>
              <a:ext cx="635" cy="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 dirty="0" err="1">
                  <a:latin typeface="Arial" charset="0"/>
                </a:rPr>
                <a:t>Differen</a:t>
              </a:r>
              <a:r>
                <a:rPr lang="de-DE" sz="1400" b="1" dirty="0">
                  <a:latin typeface="Arial" charset="0"/>
                </a:rPr>
                <a:t>-zierte,</a:t>
              </a:r>
            </a:p>
            <a:p>
              <a:pPr eaLnBrk="1" hangingPunct="1"/>
              <a:r>
                <a:rPr lang="en-US" sz="1400" b="1" dirty="0">
                  <a:latin typeface="Arial" charset="0"/>
                </a:rPr>
                <a:t>F</a:t>
              </a:r>
              <a:r>
                <a:rPr lang="de-DE" sz="1400" b="1" dirty="0" err="1">
                  <a:latin typeface="Arial" charset="0"/>
                </a:rPr>
                <a:t>einmo-torische</a:t>
              </a:r>
              <a:endParaRPr lang="de-DE" sz="1400" b="1" dirty="0">
                <a:latin typeface="Arial" charset="0"/>
              </a:endParaRPr>
            </a:p>
            <a:p>
              <a:pPr eaLnBrk="1" hangingPunct="1"/>
              <a:r>
                <a:rPr lang="de-DE" sz="1400" b="1" dirty="0">
                  <a:latin typeface="Arial" charset="0"/>
                </a:rPr>
                <a:t>Fertig-</a:t>
              </a:r>
              <a:r>
                <a:rPr lang="de-DE" sz="1400" b="1" dirty="0" err="1">
                  <a:latin typeface="Arial" charset="0"/>
                </a:rPr>
                <a:t>keiten</a:t>
              </a:r>
              <a:endParaRPr lang="de-DE" sz="1400" b="1" dirty="0">
                <a:latin typeface="Arial" charset="0"/>
              </a:endParaRPr>
            </a:p>
          </p:txBody>
        </p:sp>
        <p:sp>
          <p:nvSpPr>
            <p:cNvPr id="64" name="AutoShape 18"/>
            <p:cNvSpPr>
              <a:spLocks noChangeArrowheads="1"/>
            </p:cNvSpPr>
            <p:nvPr/>
          </p:nvSpPr>
          <p:spPr bwMode="auto">
            <a:xfrm>
              <a:off x="793" y="2251"/>
              <a:ext cx="227" cy="181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42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1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8396" y="2369752"/>
            <a:ext cx="7408333" cy="734426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br>
              <a:rPr lang="en-US" b="1" dirty="0">
                <a:solidFill>
                  <a:srgbClr val="008000"/>
                </a:solidFill>
              </a:rPr>
            </a:br>
            <a:r>
              <a:rPr lang="en-US" b="1" dirty="0">
                <a:solidFill>
                  <a:srgbClr val="008000"/>
                </a:solidFill>
              </a:rPr>
              <a:t>                          </a:t>
            </a:r>
            <a:r>
              <a:rPr lang="en-US" b="1" dirty="0">
                <a:solidFill>
                  <a:srgbClr val="12C010"/>
                </a:solidFill>
              </a:rPr>
              <a:t> </a:t>
            </a:r>
            <a:r>
              <a:rPr lang="en-US" sz="4200" b="1" dirty="0" err="1"/>
              <a:t>Körperlicher</a:t>
            </a:r>
            <a:r>
              <a:rPr lang="en-US" sz="4200" b="1" dirty="0"/>
              <a:t> </a:t>
            </a:r>
            <a:r>
              <a:rPr lang="en-US" sz="4200" b="1" dirty="0" err="1"/>
              <a:t>Entwicklungsstand</a:t>
            </a:r>
            <a:br>
              <a:rPr lang="en-US" sz="4200" b="1" dirty="0"/>
            </a:br>
            <a:r>
              <a:rPr lang="en-US" sz="4200" b="1" dirty="0"/>
              <a:t>              und </a:t>
            </a:r>
            <a:r>
              <a:rPr lang="en-US" sz="4200" b="1" dirty="0" err="1"/>
              <a:t>feinmotorische</a:t>
            </a:r>
            <a:r>
              <a:rPr lang="en-US" sz="4200" b="1" dirty="0"/>
              <a:t> </a:t>
            </a:r>
            <a:r>
              <a:rPr lang="en-US" sz="4200" b="1" dirty="0" err="1"/>
              <a:t>Fertigkeiten</a:t>
            </a:r>
            <a:endParaRPr lang="en-US" sz="42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  <a:defRPr/>
            </a:pPr>
            <a:r>
              <a:rPr lang="de-DE" dirty="0">
                <a:solidFill>
                  <a:schemeClr val="bg1"/>
                </a:solidFill>
              </a:rPr>
              <a:t>Wann ist mein Kind schulreif / schulfähig?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5335" y="4381346"/>
            <a:ext cx="741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6586" y="3204101"/>
            <a:ext cx="82296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500" b="1" dirty="0">
                <a:solidFill>
                  <a:srgbClr val="008000"/>
                </a:solidFill>
                <a:latin typeface="+mj-lt"/>
              </a:rPr>
              <a:t>VORAUSSETZUNGEN  FÜR DIE SCHULE</a:t>
            </a:r>
          </a:p>
          <a:p>
            <a:pPr>
              <a:defRPr/>
            </a:pPr>
            <a:endParaRPr lang="de-DE" sz="1500" b="1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r>
              <a:rPr lang="de-DE" sz="1500" b="1" dirty="0">
                <a:solidFill>
                  <a:srgbClr val="008000"/>
                </a:solidFill>
                <a:latin typeface="+mj-lt"/>
              </a:rPr>
              <a:t>Grobmotorik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:</a:t>
            </a:r>
            <a:r>
              <a:rPr lang="de-DE" sz="1500" dirty="0">
                <a:latin typeface="+mj-lt"/>
              </a:rPr>
              <a:t> z.B. auf einem Bein stehen, hüpfen,  balancieren, rückwärts gehen, großen Ball fangen / zielgerichtet werfen, mit einem Bein schießen, Hampelmann nachahmen, </a:t>
            </a:r>
            <a:r>
              <a:rPr lang="de-DE" sz="1500" dirty="0"/>
              <a:t>Seilspringen</a:t>
            </a:r>
            <a:r>
              <a:rPr lang="de-DE" sz="1500" dirty="0">
                <a:latin typeface="+mj-lt"/>
              </a:rPr>
              <a:t>; alleine an- und ausziehen, einschließlich Schuhen, Nase putzen</a:t>
            </a:r>
            <a:r>
              <a:rPr lang="de-DE" sz="15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können etc.</a:t>
            </a:r>
            <a:br>
              <a:rPr lang="de-DE" sz="1500" dirty="0">
                <a:latin typeface="+mj-lt"/>
              </a:rPr>
            </a:br>
            <a:endParaRPr lang="de-DE" sz="1500" dirty="0">
              <a:latin typeface="+mj-lt"/>
            </a:endParaRPr>
          </a:p>
          <a:p>
            <a:pPr>
              <a:defRPr/>
            </a:pPr>
            <a:r>
              <a:rPr lang="de-DE" sz="1500" b="1" dirty="0">
                <a:solidFill>
                  <a:srgbClr val="008000"/>
                </a:solidFill>
                <a:latin typeface="+mj-lt"/>
              </a:rPr>
              <a:t>Feinmotorik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:</a:t>
            </a:r>
            <a:r>
              <a:rPr lang="de-DE" sz="1500" dirty="0">
                <a:latin typeface="+mj-lt"/>
              </a:rPr>
              <a:t> z.B. kleine Gegenstände sicher greifen, Besteck benutzen, mit der Schere umgehen, Stift richtig halten, Flächenbegrenzungen beim Ausmalen einhalten, einfache Formen nachmalen, Schleife binden können...</a:t>
            </a:r>
          </a:p>
          <a:p>
            <a:pPr>
              <a:defRPr/>
            </a:pPr>
            <a:endParaRPr lang="de-DE" sz="1500" dirty="0">
              <a:latin typeface="+mj-lt"/>
            </a:endParaRPr>
          </a:p>
          <a:p>
            <a:pPr>
              <a:defRPr/>
            </a:pPr>
            <a:r>
              <a:rPr lang="de-DE" sz="1500" b="1" dirty="0">
                <a:solidFill>
                  <a:srgbClr val="008000"/>
                </a:solidFill>
                <a:latin typeface="+mj-lt"/>
              </a:rPr>
              <a:t>FÖRDERUNG DURCH DIE ELTERN</a:t>
            </a:r>
          </a:p>
          <a:p>
            <a:pPr>
              <a:defRPr/>
            </a:pPr>
            <a:r>
              <a:rPr lang="de-DE" sz="1500" dirty="0">
                <a:latin typeface="+mj-lt"/>
              </a:rPr>
              <a:t>gesunde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Ernährung, ausreichend Schlaf, wenig „Screen-Time“, Möglichkeiten zur Bewegung,</a:t>
            </a:r>
          </a:p>
          <a:p>
            <a:pPr>
              <a:defRPr/>
            </a:pPr>
            <a:r>
              <a:rPr lang="de-DE" sz="1500" dirty="0">
                <a:latin typeface="+mj-lt"/>
              </a:rPr>
              <a:t>ggf. Ergotherapie</a:t>
            </a:r>
          </a:p>
          <a:p>
            <a:pPr>
              <a:defRPr/>
            </a:pPr>
            <a:r>
              <a:rPr lang="de-DE" sz="1500" dirty="0">
                <a:latin typeface="+mj-lt"/>
              </a:rPr>
              <a:t>basteln, malen, kneten, Perlen fädeln</a:t>
            </a:r>
          </a:p>
        </p:txBody>
      </p:sp>
      <p:pic>
        <p:nvPicPr>
          <p:cNvPr id="5" name="Picture 4" descr="images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8" y="2050959"/>
            <a:ext cx="2864757" cy="105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27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178892" y="1716041"/>
            <a:ext cx="7408333" cy="7344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008000"/>
                </a:solidFill>
              </a:rPr>
              <a:t>Kognitive</a:t>
            </a:r>
            <a:br>
              <a:rPr lang="en-US" b="1" dirty="0">
                <a:solidFill>
                  <a:srgbClr val="008000"/>
                </a:solidFill>
              </a:rPr>
            </a:b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Lernvoraussetzungen</a:t>
            </a: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  <a:defRPr/>
            </a:pPr>
            <a:r>
              <a:rPr lang="de-DE" dirty="0">
                <a:solidFill>
                  <a:schemeClr val="bg1"/>
                </a:solidFill>
              </a:rPr>
              <a:t>Wann ist mein Kind schulreif / schulfähig?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5335" y="4381346"/>
            <a:ext cx="741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92289" y="3680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5709" y="2575452"/>
            <a:ext cx="7819656" cy="4406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de-DE" sz="1500" b="1" dirty="0">
                <a:solidFill>
                  <a:srgbClr val="008000"/>
                </a:solidFill>
                <a:latin typeface="+mj-lt"/>
              </a:rPr>
              <a:t>VORAUSSETZUNGEN FÜR DIE SCHULE</a:t>
            </a:r>
          </a:p>
          <a:p>
            <a:pPr>
              <a:lnSpc>
                <a:spcPct val="80000"/>
              </a:lnSpc>
              <a:defRPr/>
            </a:pPr>
            <a:endParaRPr lang="de-DE" b="1" dirty="0">
              <a:solidFill>
                <a:srgbClr val="008000"/>
              </a:solidFill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Grundlegende intellektuelle Fähigkeiten</a:t>
            </a:r>
            <a:r>
              <a:rPr lang="de-DE" sz="1400" dirty="0">
                <a:latin typeface="+mj-lt"/>
              </a:rPr>
              <a:t>, kein bestimmtes, schulisches Wissen, z.B.:</a:t>
            </a:r>
            <a:br>
              <a:rPr lang="de-DE" sz="1400" dirty="0">
                <a:latin typeface="+mj-lt"/>
              </a:rPr>
            </a:b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Altersgemäßer aktiver und passiver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Wortschatz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b="1" dirty="0">
              <a:solidFill>
                <a:srgbClr val="008000"/>
              </a:solidFill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Merkfähigkeit</a:t>
            </a:r>
            <a:r>
              <a:rPr lang="de-DE" sz="1400" dirty="0">
                <a:latin typeface="+mj-lt"/>
              </a:rPr>
              <a:t> (einfache Sachverhalte, zweiteilige Arbeitsaufträge)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Zahlenverständnis</a:t>
            </a:r>
            <a:r>
              <a:rPr lang="de-DE" sz="1400" dirty="0">
                <a:latin typeface="+mj-lt"/>
              </a:rPr>
              <a:t> im Zahlenraum bis 5 (zählen, Menge benennen)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Farben</a:t>
            </a:r>
            <a:r>
              <a:rPr lang="de-DE" sz="1400" dirty="0">
                <a:latin typeface="+mj-lt"/>
              </a:rPr>
              <a:t> und einfache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Formen</a:t>
            </a:r>
            <a:r>
              <a:rPr lang="de-DE" sz="1400" dirty="0">
                <a:latin typeface="+mj-lt"/>
              </a:rPr>
              <a:t> erkennen und benennen</a:t>
            </a:r>
          </a:p>
          <a:p>
            <a:pPr>
              <a:lnSpc>
                <a:spcPct val="80000"/>
              </a:lnSpc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kindgemäßes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Erfahrungswissen</a:t>
            </a:r>
            <a:r>
              <a:rPr lang="de-DE" sz="1400" dirty="0">
                <a:latin typeface="+mj-lt"/>
              </a:rPr>
              <a:t> / Sachwissen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Schlussfolgerndes Denken (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Wenn-dann-Beziehung </a:t>
            </a:r>
            <a:r>
              <a:rPr lang="de-DE" sz="1400" dirty="0">
                <a:latin typeface="+mj-lt"/>
              </a:rPr>
              <a:t>verstehen)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Raum-Lage-Beziehungen </a:t>
            </a:r>
            <a:r>
              <a:rPr lang="de-DE" sz="1400" dirty="0">
                <a:latin typeface="+mj-lt"/>
              </a:rPr>
              <a:t>kennen und benennen (oben, unten …)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de-DE" sz="1500" b="1" dirty="0">
                <a:solidFill>
                  <a:srgbClr val="008000"/>
                </a:solidFill>
                <a:latin typeface="+mj-lt"/>
              </a:rPr>
              <a:t>FÖRDERUNG DURCH DIE ELTERN </a:t>
            </a:r>
          </a:p>
          <a:p>
            <a:pPr>
              <a:lnSpc>
                <a:spcPct val="80000"/>
              </a:lnSpc>
              <a:defRPr/>
            </a:pPr>
            <a:endParaRPr lang="de-DE" sz="1500" b="1" dirty="0">
              <a:solidFill>
                <a:srgbClr val="008000"/>
              </a:solidFill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de-DE" sz="1400" dirty="0">
                <a:latin typeface="+mj-lt"/>
              </a:rPr>
              <a:t>zum Fragen und Entdecken anregen, Dinge des Alltags erforschen, selbst nach Lösungen</a:t>
            </a:r>
          </a:p>
          <a:p>
            <a:pPr>
              <a:lnSpc>
                <a:spcPct val="80000"/>
              </a:lnSpc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de-DE" sz="1400" dirty="0">
                <a:latin typeface="+mj-lt"/>
              </a:rPr>
              <a:t>suchen, Vorbild sein, Puzzle, Memory, Spiele</a:t>
            </a:r>
          </a:p>
          <a:p>
            <a:pPr>
              <a:lnSpc>
                <a:spcPct val="80000"/>
              </a:lnSpc>
              <a:defRPr/>
            </a:pPr>
            <a:endParaRPr lang="de-DE" b="1" dirty="0">
              <a:solidFill>
                <a:srgbClr val="0000FF"/>
              </a:solidFill>
              <a:latin typeface="+mj-lt"/>
            </a:endParaRPr>
          </a:p>
        </p:txBody>
      </p:sp>
      <p:pic>
        <p:nvPicPr>
          <p:cNvPr id="11" name="Picture 10" descr="images-1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917" y="4049665"/>
            <a:ext cx="1202448" cy="123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63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829" y="2240018"/>
            <a:ext cx="7408333" cy="7344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008000"/>
                </a:solidFill>
              </a:rPr>
              <a:t>Differenzierte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br>
              <a:rPr lang="en-US" b="1" dirty="0">
                <a:solidFill>
                  <a:srgbClr val="008000"/>
                </a:solidFill>
              </a:rPr>
            </a:br>
            <a:r>
              <a:rPr lang="en-US" b="1" dirty="0" err="1">
                <a:solidFill>
                  <a:srgbClr val="008000"/>
                </a:solidFill>
              </a:rPr>
              <a:t>Sprachwahrnehmungsleistungen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  <a:defRPr/>
            </a:pPr>
            <a:r>
              <a:rPr lang="de-DE" dirty="0">
                <a:solidFill>
                  <a:schemeClr val="bg1"/>
                </a:solidFill>
              </a:rPr>
              <a:t>Wann ist mein Kind schulreif / schulfähig?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5335" y="4381346"/>
            <a:ext cx="741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Unknown-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41" y="1282274"/>
            <a:ext cx="1653742" cy="15606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74898" y="386846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6555" y="2842948"/>
            <a:ext cx="7769607" cy="348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endParaRPr lang="de-DE" b="1" dirty="0">
              <a:solidFill>
                <a:srgbClr val="008000"/>
              </a:solidFill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de-DE" sz="1500" b="1" dirty="0">
                <a:solidFill>
                  <a:srgbClr val="008000"/>
                </a:solidFill>
                <a:latin typeface="+mj-lt"/>
              </a:rPr>
              <a:t>VORAUSSETZUNGEN FÜR DIE SCHULE</a:t>
            </a:r>
          </a:p>
          <a:p>
            <a:pPr>
              <a:lnSpc>
                <a:spcPct val="80000"/>
              </a:lnSpc>
              <a:defRPr/>
            </a:pPr>
            <a:endParaRPr lang="de-DE" b="1" dirty="0">
              <a:solidFill>
                <a:srgbClr val="008000"/>
              </a:solidFill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Sprachwahrnehmungsleistungen</a:t>
            </a:r>
            <a:r>
              <a:rPr lang="de-DE" sz="1400" dirty="0">
                <a:latin typeface="+mj-lt"/>
              </a:rPr>
              <a:t> sind eine wichtige Voraussetzung für den Lese-Schreiblernprozess, dazu gehören z.B.:</a:t>
            </a:r>
          </a:p>
          <a:p>
            <a:pPr>
              <a:lnSpc>
                <a:spcPct val="80000"/>
              </a:lnSpc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Erkennen von Geräuschen und Lauten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Richtiges Nachahmen von Geräuschen, Rhythmen, Reimen und Lauten, auch in einer</a:t>
            </a:r>
            <a:br>
              <a:rPr lang="de-DE" sz="1400" dirty="0">
                <a:latin typeface="+mj-lt"/>
              </a:rPr>
            </a:br>
            <a:r>
              <a:rPr lang="de-DE" sz="1400" dirty="0">
                <a:latin typeface="+mj-lt"/>
              </a:rPr>
              <a:t>    bestimmten Reihenfolge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Altersgemäße Entwicklung der Sprechmotorik (deutliche Aussprache)</a:t>
            </a: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Altersgemäße Entwicklung der grammatikalischen Kompetenz</a:t>
            </a:r>
          </a:p>
          <a:p>
            <a:pPr>
              <a:lnSpc>
                <a:spcPct val="80000"/>
              </a:lnSpc>
              <a:defRPr/>
            </a:pPr>
            <a:r>
              <a:rPr lang="de-DE" sz="1400" dirty="0">
                <a:latin typeface="+mj-lt"/>
              </a:rPr>
              <a:t> (z.B. richtige Verwendung der Artikel und Verbformen; Bilden von kleinen Sätzen)</a:t>
            </a:r>
          </a:p>
          <a:p>
            <a:pPr>
              <a:lnSpc>
                <a:spcPct val="80000"/>
              </a:lnSpc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FÖRDERUNG DURCH DIE ELTERN</a:t>
            </a:r>
          </a:p>
          <a:p>
            <a:pPr>
              <a:lnSpc>
                <a:spcPct val="80000"/>
              </a:lnSpc>
              <a:defRPr/>
            </a:pPr>
            <a:endParaRPr lang="de-DE" sz="14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de-DE" sz="1400" dirty="0">
                <a:latin typeface="+mj-lt"/>
              </a:rPr>
              <a:t>Vorbild sein mit der eigenen Sprache, gemeinsam Bilderbücher „besprechen"</a:t>
            </a:r>
          </a:p>
        </p:txBody>
      </p:sp>
    </p:spTree>
    <p:extLst>
      <p:ext uri="{BB962C8B-B14F-4D97-AF65-F5344CB8AC3E}">
        <p14:creationId xmlns:p14="http://schemas.microsoft.com/office/powerpoint/2010/main" val="502812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8396" y="2222777"/>
            <a:ext cx="7408333" cy="7344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008000"/>
                </a:solidFill>
              </a:rPr>
              <a:t>Emotionale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Stabilität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3638" y="6432726"/>
            <a:ext cx="3786691" cy="365125"/>
          </a:xfrm>
        </p:spPr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  <a:defRPr/>
            </a:pPr>
            <a:r>
              <a:rPr lang="de-DE" dirty="0">
                <a:solidFill>
                  <a:schemeClr val="bg1"/>
                </a:solidFill>
              </a:rPr>
              <a:t>Wann ist mein Kind schulreif / schulfähig?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5335" y="4381346"/>
            <a:ext cx="741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74898" y="386846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05335" y="2686049"/>
            <a:ext cx="724195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VORAUSSETZUNGEN FÜR DIE SCHULE</a:t>
            </a:r>
          </a:p>
          <a:p>
            <a:pPr>
              <a:defRPr/>
            </a:pPr>
            <a:endParaRPr lang="de-DE" sz="1600" b="1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r>
              <a:rPr lang="de-DE" sz="1400" dirty="0">
                <a:latin typeface="+mj-lt"/>
              </a:rPr>
              <a:t>Eine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ausgewogene Emotionalität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wirkt sich </a:t>
            </a:r>
            <a:r>
              <a:rPr lang="de-DE" sz="1400" dirty="0">
                <a:solidFill>
                  <a:srgbClr val="FF0000"/>
                </a:solidFill>
                <a:latin typeface="+mj-lt"/>
              </a:rPr>
              <a:t>nachhaltig</a:t>
            </a:r>
            <a:r>
              <a:rPr lang="de-DE" sz="1400" dirty="0">
                <a:latin typeface="+mj-lt"/>
              </a:rPr>
              <a:t> auf die </a:t>
            </a:r>
            <a:r>
              <a:rPr lang="de-DE" sz="1400" u="sng" dirty="0">
                <a:latin typeface="+mj-lt"/>
              </a:rPr>
              <a:t>Lernbereitschaft </a:t>
            </a:r>
            <a:r>
              <a:rPr lang="de-DE" sz="1400" dirty="0">
                <a:latin typeface="+mj-lt"/>
              </a:rPr>
              <a:t>und </a:t>
            </a:r>
            <a:r>
              <a:rPr lang="de-DE" sz="1400" u="sng" dirty="0">
                <a:latin typeface="+mj-lt"/>
              </a:rPr>
              <a:t>Lernleistung</a:t>
            </a:r>
            <a:r>
              <a:rPr lang="de-DE" sz="1400" dirty="0">
                <a:latin typeface="+mj-lt"/>
              </a:rPr>
              <a:t> aus, dazu gehören z.B.:</a:t>
            </a:r>
          </a:p>
          <a:p>
            <a:pPr>
              <a:defRPr/>
            </a:pPr>
            <a:endParaRPr lang="de-DE" sz="1400" dirty="0">
              <a:latin typeface="+mj-lt"/>
            </a:endParaRPr>
          </a:p>
          <a:p>
            <a:pPr>
              <a:buFont typeface="Wingdings" charset="0"/>
              <a:buChar char="ü"/>
              <a:defRPr/>
            </a:pPr>
            <a:r>
              <a:rPr lang="de-DE" sz="1400" dirty="0">
                <a:solidFill>
                  <a:srgbClr val="008000"/>
                </a:solidFill>
                <a:latin typeface="+mj-lt"/>
              </a:rPr>
              <a:t>Problemloses Ablösen </a:t>
            </a:r>
            <a:r>
              <a:rPr lang="de-DE" sz="1400" dirty="0">
                <a:latin typeface="+mj-lt"/>
              </a:rPr>
              <a:t>von vertrauten Personen (Mutter, Vater …)</a:t>
            </a:r>
          </a:p>
          <a:p>
            <a:pPr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Allgemeines 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Selbstvertrauen</a:t>
            </a:r>
            <a:r>
              <a:rPr lang="de-DE" sz="1400" dirty="0">
                <a:latin typeface="+mj-lt"/>
              </a:rPr>
              <a:t> (Ich schaff das …)</a:t>
            </a:r>
          </a:p>
          <a:p>
            <a:pPr>
              <a:buFont typeface="Wingdings" charset="0"/>
              <a:buChar char="ü"/>
              <a:defRPr/>
            </a:pPr>
            <a:r>
              <a:rPr lang="de-DE" sz="1400" dirty="0">
                <a:solidFill>
                  <a:srgbClr val="008000"/>
                </a:solidFill>
                <a:latin typeface="+mj-lt"/>
              </a:rPr>
              <a:t>Ich-Stärke </a:t>
            </a:r>
            <a:r>
              <a:rPr lang="de-DE" sz="1400" dirty="0">
                <a:latin typeface="+mj-lt"/>
              </a:rPr>
              <a:t>(Ich bin ich und muss nicht so sein wie andere)</a:t>
            </a:r>
          </a:p>
          <a:p>
            <a:pPr>
              <a:buFont typeface="Wingdings" charset="0"/>
              <a:buChar char="ü"/>
              <a:defRPr/>
            </a:pPr>
            <a:r>
              <a:rPr lang="de-DE" sz="1400" dirty="0">
                <a:solidFill>
                  <a:srgbClr val="008000"/>
                </a:solidFill>
                <a:latin typeface="+mj-lt"/>
              </a:rPr>
              <a:t>Frustrationstoleranz </a:t>
            </a:r>
            <a:r>
              <a:rPr lang="de-DE" sz="1400" dirty="0">
                <a:latin typeface="+mj-lt"/>
              </a:rPr>
              <a:t>(Enttäuschungen ertragen)</a:t>
            </a:r>
          </a:p>
          <a:p>
            <a:pPr>
              <a:buFont typeface="Wingdings" charset="0"/>
              <a:buChar char="ü"/>
              <a:defRPr/>
            </a:pPr>
            <a:r>
              <a:rPr lang="de-DE" sz="1400" dirty="0">
                <a:solidFill>
                  <a:srgbClr val="008000"/>
                </a:solidFill>
                <a:latin typeface="+mj-lt"/>
              </a:rPr>
              <a:t>Bedürfnisaufschub</a:t>
            </a:r>
            <a:r>
              <a:rPr lang="de-DE" sz="1400" dirty="0">
                <a:latin typeface="+mj-lt"/>
              </a:rPr>
              <a:t> (mit dem Essen warten, Aktivitäten aufschieben …)</a:t>
            </a:r>
          </a:p>
          <a:p>
            <a:pPr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Altersgemäße 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Zuversicht</a:t>
            </a:r>
            <a:r>
              <a:rPr lang="de-DE" sz="1400" dirty="0">
                <a:latin typeface="+mj-lt"/>
              </a:rPr>
              <a:t> und wenig Ängstlichkeit</a:t>
            </a:r>
          </a:p>
          <a:p>
            <a:pPr>
              <a:buFont typeface="Wingdings" charset="0"/>
              <a:buChar char="ü"/>
              <a:defRPr/>
            </a:pPr>
            <a:r>
              <a:rPr lang="de-DE" sz="1400" dirty="0">
                <a:latin typeface="+mj-lt"/>
              </a:rPr>
              <a:t>Fähigkeit, 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Gefühle</a:t>
            </a:r>
            <a:r>
              <a:rPr lang="de-DE" sz="1400" dirty="0">
                <a:latin typeface="+mj-lt"/>
              </a:rPr>
              <a:t> zu zeigen (Zuneigung, Ablehnung, Mitleid …)</a:t>
            </a:r>
          </a:p>
          <a:p>
            <a:pPr>
              <a:buFont typeface="Wingdings" charset="0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FÖRDERUNG DURCH DIE ELTERN</a:t>
            </a:r>
          </a:p>
          <a:p>
            <a:pPr>
              <a:defRPr/>
            </a:pPr>
            <a:endParaRPr lang="de-DE" sz="1400" b="1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r>
              <a:rPr lang="de-DE" sz="1400" dirty="0">
                <a:latin typeface="+mj-lt"/>
              </a:rPr>
              <a:t>Gefühle zulassen, konsequente und verlässliche Reaktionen, über Gefühle sprechen, loben, Umgang mit Wünschen</a:t>
            </a:r>
          </a:p>
          <a:p>
            <a:pPr>
              <a:defRPr/>
            </a:pPr>
            <a:endParaRPr lang="de-DE" sz="1400" b="1" dirty="0">
              <a:solidFill>
                <a:srgbClr val="008000"/>
              </a:solidFill>
              <a:latin typeface="+mj-lt"/>
            </a:endParaRPr>
          </a:p>
        </p:txBody>
      </p:sp>
      <p:pic>
        <p:nvPicPr>
          <p:cNvPr id="9" name="Picture 8" descr="images-4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8" y="1769776"/>
            <a:ext cx="1167636" cy="1413756"/>
          </a:xfrm>
          <a:prstGeom prst="rect">
            <a:avLst/>
          </a:prstGeom>
        </p:spPr>
      </p:pic>
      <p:pic>
        <p:nvPicPr>
          <p:cNvPr id="10" name="Picture 9" descr="TFKLACHM_w_Praevention_Missbrauch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608" y="1734605"/>
            <a:ext cx="837586" cy="102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12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042044"/>
            <a:ext cx="7408333" cy="7344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008000"/>
                </a:solidFill>
              </a:rPr>
              <a:t>Motivationale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br>
              <a:rPr lang="en-US" b="1" dirty="0">
                <a:solidFill>
                  <a:srgbClr val="008000"/>
                </a:solidFill>
              </a:rPr>
            </a:br>
            <a:r>
              <a:rPr lang="en-US" b="1" dirty="0" err="1">
                <a:solidFill>
                  <a:srgbClr val="008000"/>
                </a:solidFill>
              </a:rPr>
              <a:t>Lernvoraussetzungen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3638" y="6432726"/>
            <a:ext cx="3786691" cy="365125"/>
          </a:xfrm>
        </p:spPr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  <a:defRPr/>
            </a:pPr>
            <a:r>
              <a:rPr lang="de-DE" dirty="0">
                <a:solidFill>
                  <a:schemeClr val="bg1"/>
                </a:solidFill>
              </a:rPr>
              <a:t>Wann ist mein Kind schulreif / schulfähig?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5335" y="4381346"/>
            <a:ext cx="741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74898" y="386846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2065" y="2781867"/>
            <a:ext cx="825473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rgbClr val="008000"/>
                </a:solidFill>
                <a:latin typeface="+mj-lt"/>
              </a:rPr>
              <a:t>VORAUSSETZUNGEN FÜR DIE SCHULE</a:t>
            </a:r>
          </a:p>
          <a:p>
            <a:pPr>
              <a:defRPr/>
            </a:pPr>
            <a:endParaRPr lang="de-DE" sz="1600" b="1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r>
              <a:rPr lang="de-DE" sz="1600" dirty="0">
                <a:latin typeface="+mj-lt"/>
              </a:rPr>
              <a:t>Schulanfänger sollten ein </a:t>
            </a:r>
            <a:r>
              <a:rPr lang="de-DE" sz="1600" b="1" dirty="0">
                <a:solidFill>
                  <a:srgbClr val="008000"/>
                </a:solidFill>
                <a:latin typeface="+mj-lt"/>
              </a:rPr>
              <a:t>grundsätzliches Interesse, Neugier und Freude</a:t>
            </a:r>
            <a:r>
              <a:rPr lang="de-DE" sz="16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600" b="1" dirty="0">
                <a:solidFill>
                  <a:srgbClr val="0E900C"/>
                </a:solidFill>
                <a:latin typeface="+mj-lt"/>
              </a:rPr>
              <a:t>am Lernen </a:t>
            </a:r>
            <a:r>
              <a:rPr lang="de-DE" sz="1600" dirty="0">
                <a:latin typeface="+mj-lt"/>
              </a:rPr>
              <a:t>haben!</a:t>
            </a:r>
          </a:p>
          <a:p>
            <a:pPr>
              <a:defRPr/>
            </a:pPr>
            <a:endParaRPr lang="de-DE" dirty="0">
              <a:latin typeface="+mj-lt"/>
            </a:endParaRPr>
          </a:p>
          <a:p>
            <a:pPr marL="285750" indent="-285750">
              <a:buFont typeface="Wingdings" charset="2"/>
              <a:buChar char="ü"/>
              <a:defRPr/>
            </a:pPr>
            <a:r>
              <a:rPr lang="de-DE" sz="1400" dirty="0">
                <a:latin typeface="+mj-lt"/>
              </a:rPr>
              <a:t>Altersgemäße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Ausdauer</a:t>
            </a:r>
            <a:r>
              <a:rPr lang="de-DE" sz="1400" dirty="0">
                <a:latin typeface="+mj-lt"/>
              </a:rPr>
              <a:t>, um ein Ziel zu erreichen (15 – 20 Minuten)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de-DE" sz="1400" dirty="0">
                <a:latin typeface="+mj-lt"/>
              </a:rPr>
              <a:t>Altersgemäße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Anstrengungsbereitschaft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(körperlich und mental, in Abhängigkeit von der Tageszeit und Gesamtbelastung)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de-DE" sz="1400" dirty="0">
                <a:latin typeface="+mj-lt"/>
              </a:rPr>
              <a:t>Altersgemäße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Konzentrationsfähigkeit</a:t>
            </a:r>
            <a:r>
              <a:rPr lang="de-DE" sz="14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(in Abhängigkeit vom Schwierigkeitsgrad der Aufgabenstellung und der möglichen Störfaktoren)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de-DE" sz="1400" dirty="0">
                <a:latin typeface="+mj-lt"/>
              </a:rPr>
              <a:t>Abhängigkeit von extrinsischen Verstärkern sollte übergehen in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intrinsische Motivation</a:t>
            </a:r>
            <a:r>
              <a:rPr lang="de-DE" sz="1400" dirty="0">
                <a:latin typeface="+mj-lt"/>
              </a:rPr>
              <a:t> (Freude am Wissenszuwachs, am Erfolg …)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de-DE" sz="1400" dirty="0">
                <a:latin typeface="+mj-lt"/>
              </a:rPr>
              <a:t>Insgesamt </a:t>
            </a:r>
            <a:r>
              <a:rPr lang="de-DE" sz="1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große Hoffnung auf Erfolg</a:t>
            </a:r>
            <a:r>
              <a:rPr lang="de-DE" sz="1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und geringe Angst vor Misserfolg</a:t>
            </a:r>
          </a:p>
          <a:p>
            <a:pPr marL="285750" indent="-285750">
              <a:buFont typeface="Wingdings" charset="2"/>
              <a:buChar char="ü"/>
              <a:defRPr/>
            </a:pPr>
            <a:endParaRPr lang="de-DE" sz="1400" b="1" dirty="0">
              <a:solidFill>
                <a:srgbClr val="0000FF"/>
              </a:solidFill>
              <a:latin typeface="+mj-lt"/>
            </a:endParaRPr>
          </a:p>
          <a:p>
            <a:pPr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FÖRDERUNG DURCH DIE ELTERN</a:t>
            </a:r>
          </a:p>
          <a:p>
            <a:pPr>
              <a:defRPr/>
            </a:pPr>
            <a:endParaRPr lang="de-DE" sz="1400" b="1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r>
              <a:rPr lang="de-DE" sz="1400" dirty="0">
                <a:latin typeface="+mj-lt"/>
              </a:rPr>
              <a:t>Arbeiten beenden, kleine Schritte würdigen, Fortschritte loben, Stolz auf eigene Leistung vermitteln</a:t>
            </a:r>
          </a:p>
          <a:p>
            <a:pPr>
              <a:defRPr/>
            </a:pPr>
            <a:endParaRPr lang="de-DE" sz="1400" b="1" dirty="0">
              <a:solidFill>
                <a:srgbClr val="008000"/>
              </a:solidFill>
              <a:latin typeface="+mj-lt"/>
            </a:endParaRPr>
          </a:p>
        </p:txBody>
      </p:sp>
      <p:pic>
        <p:nvPicPr>
          <p:cNvPr id="10" name="Picture 9" descr="images-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194" y="1734605"/>
            <a:ext cx="948030" cy="91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77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529269" y="2014380"/>
            <a:ext cx="7408333" cy="5345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008000"/>
                </a:solidFill>
              </a:rPr>
              <a:t>Soziale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Kompetenzen</a:t>
            </a:r>
            <a:endParaRPr lang="en-US" b="1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  <a:defRPr/>
            </a:pPr>
            <a:r>
              <a:rPr lang="de-DE" dirty="0">
                <a:solidFill>
                  <a:schemeClr val="bg1"/>
                </a:solidFill>
              </a:rPr>
              <a:t>Wann ist mein Kind schulreif / schulfähig?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5335" y="4381346"/>
            <a:ext cx="741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74898" y="386846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86354" y="2643588"/>
            <a:ext cx="825473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rgbClr val="008000"/>
                </a:solidFill>
                <a:latin typeface="+mj-lt"/>
              </a:rPr>
              <a:t>VORAUSSETZUNGEN FÜR DIE SCHULE</a:t>
            </a:r>
          </a:p>
          <a:p>
            <a:pPr>
              <a:defRPr/>
            </a:pPr>
            <a:endParaRPr lang="de-DE" sz="1600" b="1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Schule ist auch ein Ort des sozialen Lernens. </a:t>
            </a:r>
            <a:r>
              <a:rPr lang="de-DE" sz="1400" b="1" dirty="0">
                <a:latin typeface="+mj-lt"/>
              </a:rPr>
              <a:t>Lernen</a:t>
            </a:r>
            <a:r>
              <a:rPr lang="de-DE" sz="1400" dirty="0">
                <a:latin typeface="+mj-lt"/>
              </a:rPr>
              <a:t> findet stets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im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sozialen Kontext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statt. Kinder lernen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„für</a:t>
            </a:r>
            <a:r>
              <a:rPr lang="en-US" sz="1400" b="1" dirty="0">
                <a:solidFill>
                  <a:srgbClr val="008000"/>
                </a:solidFill>
                <a:latin typeface="+mj-lt"/>
              </a:rPr>
              <a:t>”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jemanden und </a:t>
            </a:r>
            <a:r>
              <a:rPr lang="de-DE" sz="1400" b="1" dirty="0">
                <a:solidFill>
                  <a:srgbClr val="008000"/>
                </a:solidFill>
                <a:latin typeface="+mj-lt"/>
              </a:rPr>
              <a:t>„mit“ </a:t>
            </a:r>
            <a:r>
              <a:rPr lang="de-DE" sz="1400" dirty="0">
                <a:latin typeface="+mj-lt"/>
              </a:rPr>
              <a:t>jemandem.</a:t>
            </a:r>
          </a:p>
          <a:p>
            <a:pPr>
              <a:defRPr/>
            </a:pPr>
            <a:endParaRPr lang="de-DE" sz="1400" dirty="0">
              <a:latin typeface="+mj-lt"/>
            </a:endParaRPr>
          </a:p>
          <a:p>
            <a:pPr marL="285750" indent="-285750">
              <a:buFont typeface="Wingdings" charset="2"/>
              <a:buChar char="ü"/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Strategien für den angemessenen Umgang mit Klassenkameraden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(Zusammenarbeit, miteinander spielen, helfen, einem Streit aus dem Weg gehen, angemessen streiten, Freundschaften anbahnen …)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Strategien für den angemessenen Umgang mit Erwachsenen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(grüßen, eine Bitte vortragen, seine Meinung äußern, fragen, danken, Hilfe holen, Hilfe anbieten, offen aber nicht distanzlos)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Weitergehende soziale Kompetenzen</a:t>
            </a:r>
            <a:r>
              <a:rPr lang="de-DE" sz="14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400" dirty="0">
                <a:latin typeface="+mj-lt"/>
              </a:rPr>
              <a:t>(für andere eintreten, Ämter übernehmen, Führung in Gruppen annehmen, andere als Gruppenführung akzeptieren)</a:t>
            </a:r>
          </a:p>
          <a:p>
            <a:pPr marL="285750" indent="-285750">
              <a:buFont typeface="Wingdings" charset="2"/>
              <a:buChar char="ü"/>
              <a:defRPr/>
            </a:pPr>
            <a:endParaRPr lang="de-DE" sz="1400" dirty="0">
              <a:latin typeface="+mj-lt"/>
            </a:endParaRPr>
          </a:p>
          <a:p>
            <a:pPr>
              <a:defRPr/>
            </a:pPr>
            <a:r>
              <a:rPr lang="de-DE" sz="1400" b="1" dirty="0">
                <a:solidFill>
                  <a:srgbClr val="008000"/>
                </a:solidFill>
                <a:latin typeface="+mj-lt"/>
              </a:rPr>
              <a:t>FÖRDERUNG DURCH DIE ELTERN</a:t>
            </a:r>
          </a:p>
          <a:p>
            <a:pPr>
              <a:defRPr/>
            </a:pPr>
            <a:endParaRPr lang="de-DE" sz="1400" b="1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r>
              <a:rPr lang="de-DE" sz="1400" dirty="0">
                <a:latin typeface="+mj-lt"/>
              </a:rPr>
              <a:t>Kontakt mit anderen Kindern fördern, Konfliktlösungen vorleben, Regeln vermitteln, Wünsche anderer berücksichtigen</a:t>
            </a:r>
          </a:p>
        </p:txBody>
      </p:sp>
      <p:pic>
        <p:nvPicPr>
          <p:cNvPr id="5" name="Picture 4" descr="Unknow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56" y="1853125"/>
            <a:ext cx="864479" cy="8732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482114" y="399780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7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5285FC7D-DC95-4B0C-37CE-4274777826E5}"/>
              </a:ext>
            </a:extLst>
          </p:cNvPr>
          <p:cNvSpPr txBox="1"/>
          <p:nvPr/>
        </p:nvSpPr>
        <p:spPr>
          <a:xfrm>
            <a:off x="798163" y="1684522"/>
            <a:ext cx="4153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008000"/>
                </a:solidFill>
              </a:rPr>
              <a:t>Aus der Praxis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E8A4E4-E587-6C20-0599-2BF40DB52F44}"/>
              </a:ext>
            </a:extLst>
          </p:cNvPr>
          <p:cNvSpPr txBox="1">
            <a:spLocks/>
          </p:cNvSpPr>
          <p:nvPr/>
        </p:nvSpPr>
        <p:spPr>
          <a:xfrm>
            <a:off x="548972" y="4060556"/>
            <a:ext cx="6573717" cy="2720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rgbClr val="008000"/>
                </a:solidFill>
              </a:rPr>
              <a:t>    Beispiel: Sport, Pause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1400" dirty="0"/>
              <a:t>Alle Dinge werden Schritt für Schritt eingeführt, auch die Pause oder Sport.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1400" dirty="0"/>
              <a:t>Davor muss Ihr Kind sich umziehen und gegebenenfalls die Kleidung umdrehen können, Klettverschlussschuhe anziehen oder Schleife binden können.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8000"/>
                </a:solidFill>
              </a:rPr>
              <a:t>Von Mal zu Mal gewöhnen sich die Kinder spielerisch besser an Abläufe und Regeln</a:t>
            </a:r>
            <a:r>
              <a:rPr lang="de-DE" sz="1400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sz="1400" dirty="0"/>
          </a:p>
          <a:p>
            <a:pPr lvl="1">
              <a:buFont typeface="Arial" panose="020B0604020202020204" pitchFamily="34" charset="0"/>
              <a:buChar char="•"/>
            </a:pPr>
            <a:endParaRPr lang="de-DE" sz="1400" dirty="0"/>
          </a:p>
          <a:p>
            <a:pPr lvl="1">
              <a:buFont typeface="Arial" panose="020B0604020202020204" pitchFamily="34" charset="0"/>
              <a:buChar char="•"/>
            </a:pPr>
            <a:endParaRPr lang="de-DE" sz="1400" dirty="0"/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3DE193DA-97EA-19D3-5ECF-C7D6E2A90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279" y="2321735"/>
            <a:ext cx="6573716" cy="1764541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>
                <a:solidFill>
                  <a:srgbClr val="008000"/>
                </a:solidFill>
              </a:rPr>
              <a:t>Beispiel: Zahleinführung in Mathematik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1400" dirty="0"/>
              <a:t>Anzahl wird gehüft, gezählt, getrommelt, gebaut, gefädelt, mit allen möglichen Schreibgeräten geschrieben, balanciert, gesucht, geknetet, zerlegt, mit Fingern gezeigt…- </a:t>
            </a:r>
            <a:r>
              <a:rPr lang="de-DE" sz="1400" b="1" dirty="0">
                <a:solidFill>
                  <a:srgbClr val="008000"/>
                </a:solidFill>
              </a:rPr>
              <a:t>alles mit viel Bewegung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1400" dirty="0"/>
              <a:t>Ziel: </a:t>
            </a:r>
            <a:r>
              <a:rPr lang="de-DE" sz="1400" dirty="0">
                <a:solidFill>
                  <a:srgbClr val="008000"/>
                </a:solidFill>
              </a:rPr>
              <a:t>fast unbemerkt bei der Sache bleiben</a:t>
            </a:r>
            <a:r>
              <a:rPr lang="de-DE" sz="1400" dirty="0"/>
              <a:t>, Wechsel zwischen bewegten und ruhigen Phasen, aktiv und passiv</a:t>
            </a:r>
          </a:p>
        </p:txBody>
      </p:sp>
    </p:spTree>
    <p:extLst>
      <p:ext uri="{BB962C8B-B14F-4D97-AF65-F5344CB8AC3E}">
        <p14:creationId xmlns:p14="http://schemas.microsoft.com/office/powerpoint/2010/main" val="2369559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E1DB09F-E445-5B1D-DE62-E00ECC24B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9172846-A696-B105-9388-E85D1E88FC37}"/>
              </a:ext>
            </a:extLst>
          </p:cNvPr>
          <p:cNvSpPr txBox="1">
            <a:spLocks/>
          </p:cNvSpPr>
          <p:nvPr/>
        </p:nvSpPr>
        <p:spPr>
          <a:xfrm>
            <a:off x="193638" y="1222828"/>
            <a:ext cx="6347713" cy="791952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>
                <a:solidFill>
                  <a:srgbClr val="008000"/>
                </a:solidFill>
              </a:rPr>
              <a:t>Wichtige Grundfertigkeiten für den Anfang:</a:t>
            </a:r>
            <a:br>
              <a:rPr lang="de-DE" dirty="0">
                <a:solidFill>
                  <a:srgbClr val="008000"/>
                </a:solidFill>
              </a:rPr>
            </a:br>
            <a:endParaRPr lang="de-DE" dirty="0">
              <a:solidFill>
                <a:srgbClr val="008000"/>
              </a:solidFill>
            </a:endParaRP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8CF0057-76F5-6469-4922-42965F593E0F}"/>
              </a:ext>
            </a:extLst>
          </p:cNvPr>
          <p:cNvSpPr txBox="1">
            <a:spLocks/>
          </p:cNvSpPr>
          <p:nvPr/>
        </p:nvSpPr>
        <p:spPr>
          <a:xfrm>
            <a:off x="314683" y="1733391"/>
            <a:ext cx="2810610" cy="245793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de-DE" sz="1600" dirty="0">
                <a:solidFill>
                  <a:srgbClr val="008000"/>
                </a:solidFill>
              </a:rPr>
              <a:t>Selbstständigkeit: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Garderobe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Schuhe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Toilette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eigene Sachen wiederfinden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zuhören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sich trauen, mitzumachen</a:t>
            </a:r>
          </a:p>
          <a:p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520F990F-598D-D0E4-6C0F-15459C2FDF3F}"/>
              </a:ext>
            </a:extLst>
          </p:cNvPr>
          <p:cNvSpPr txBox="1">
            <a:spLocks/>
          </p:cNvSpPr>
          <p:nvPr/>
        </p:nvSpPr>
        <p:spPr>
          <a:xfrm>
            <a:off x="4381873" y="1657550"/>
            <a:ext cx="3273672" cy="2783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de-DE" sz="1600" dirty="0">
                <a:solidFill>
                  <a:srgbClr val="008000"/>
                </a:solidFill>
              </a:rPr>
              <a:t>Soziale Fähigkeiten: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sich von Eltern trennen können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freundlicher Umgang miteinander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vor anderen erzählen können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abwarten können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etwas aushalten können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um Hilfe bitten können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Regeln einhalten</a:t>
            </a:r>
          </a:p>
          <a:p>
            <a:endParaRPr lang="de-DE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AE7CA261-538E-2A5B-354A-742233A28D62}"/>
              </a:ext>
            </a:extLst>
          </p:cNvPr>
          <p:cNvSpPr txBox="1">
            <a:spLocks/>
          </p:cNvSpPr>
          <p:nvPr/>
        </p:nvSpPr>
        <p:spPr>
          <a:xfrm>
            <a:off x="1962189" y="3722397"/>
            <a:ext cx="2810610" cy="24579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de-DE" sz="1600" dirty="0">
                <a:solidFill>
                  <a:srgbClr val="008000"/>
                </a:solidFill>
              </a:rPr>
              <a:t>Feinmotorik: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mit Schere schneiden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mit Kleber kleben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Stift richtig halten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genaues Ausmalen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Fingerfertigkeiten: reißen, kneten, malen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Namen schreiben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4351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259C765-DC61-24B2-18C6-B342EB5EB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3EA1EBE4-D274-9022-065F-940801E4494E}"/>
              </a:ext>
            </a:extLst>
          </p:cNvPr>
          <p:cNvSpPr txBox="1">
            <a:spLocks/>
          </p:cNvSpPr>
          <p:nvPr/>
        </p:nvSpPr>
        <p:spPr>
          <a:xfrm>
            <a:off x="193638" y="1317188"/>
            <a:ext cx="7361786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de-DE" sz="2400" b="1" dirty="0">
                <a:solidFill>
                  <a:schemeClr val="accent1"/>
                </a:solidFill>
                <a:latin typeface="Calibri" pitchFamily="34" charset="0"/>
                <a:ea typeface="+mn-ea"/>
                <a:cs typeface="+mn-cs"/>
              </a:rPr>
              <a:t>Beispiel für einen Stundenplan </a:t>
            </a:r>
            <a:br>
              <a:rPr lang="de-DE" sz="2400" b="1" dirty="0">
                <a:solidFill>
                  <a:schemeClr val="accent1"/>
                </a:solidFill>
                <a:latin typeface="Calibri" pitchFamily="34" charset="0"/>
                <a:ea typeface="+mn-ea"/>
                <a:cs typeface="+mn-cs"/>
              </a:rPr>
            </a:br>
            <a:r>
              <a:rPr lang="de-DE" sz="2400" b="1" dirty="0">
                <a:solidFill>
                  <a:schemeClr val="accent1"/>
                </a:solidFill>
                <a:latin typeface="Calibri" pitchFamily="34" charset="0"/>
                <a:ea typeface="+mn-ea"/>
                <a:cs typeface="+mn-cs"/>
              </a:rPr>
              <a:t>in einer 1. Klasse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958E66A6-CF36-E046-F996-461CCF25C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334204"/>
              </p:ext>
            </p:extLst>
          </p:nvPr>
        </p:nvGraphicFramePr>
        <p:xfrm>
          <a:off x="255722" y="2603715"/>
          <a:ext cx="8283842" cy="32623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7259">
                  <a:extLst>
                    <a:ext uri="{9D8B030D-6E8A-4147-A177-3AD203B41FA5}">
                      <a16:colId xmlns:a16="http://schemas.microsoft.com/office/drawing/2014/main" val="3896452751"/>
                    </a:ext>
                  </a:extLst>
                </a:gridCol>
                <a:gridCol w="888870">
                  <a:extLst>
                    <a:ext uri="{9D8B030D-6E8A-4147-A177-3AD203B41FA5}">
                      <a16:colId xmlns:a16="http://schemas.microsoft.com/office/drawing/2014/main" val="3165689453"/>
                    </a:ext>
                  </a:extLst>
                </a:gridCol>
                <a:gridCol w="456668">
                  <a:extLst>
                    <a:ext uri="{9D8B030D-6E8A-4147-A177-3AD203B41FA5}">
                      <a16:colId xmlns:a16="http://schemas.microsoft.com/office/drawing/2014/main" val="324416922"/>
                    </a:ext>
                  </a:extLst>
                </a:gridCol>
                <a:gridCol w="457153">
                  <a:extLst>
                    <a:ext uri="{9D8B030D-6E8A-4147-A177-3AD203B41FA5}">
                      <a16:colId xmlns:a16="http://schemas.microsoft.com/office/drawing/2014/main" val="1910168007"/>
                    </a:ext>
                  </a:extLst>
                </a:gridCol>
                <a:gridCol w="685245">
                  <a:extLst>
                    <a:ext uri="{9D8B030D-6E8A-4147-A177-3AD203B41FA5}">
                      <a16:colId xmlns:a16="http://schemas.microsoft.com/office/drawing/2014/main" val="3259724028"/>
                    </a:ext>
                  </a:extLst>
                </a:gridCol>
                <a:gridCol w="685729">
                  <a:extLst>
                    <a:ext uri="{9D8B030D-6E8A-4147-A177-3AD203B41FA5}">
                      <a16:colId xmlns:a16="http://schemas.microsoft.com/office/drawing/2014/main" val="3535151848"/>
                    </a:ext>
                  </a:extLst>
                </a:gridCol>
                <a:gridCol w="1370972">
                  <a:extLst>
                    <a:ext uri="{9D8B030D-6E8A-4147-A177-3AD203B41FA5}">
                      <a16:colId xmlns:a16="http://schemas.microsoft.com/office/drawing/2014/main" val="1361698843"/>
                    </a:ext>
                  </a:extLst>
                </a:gridCol>
                <a:gridCol w="1370972">
                  <a:extLst>
                    <a:ext uri="{9D8B030D-6E8A-4147-A177-3AD203B41FA5}">
                      <a16:colId xmlns:a16="http://schemas.microsoft.com/office/drawing/2014/main" val="2142347758"/>
                    </a:ext>
                  </a:extLst>
                </a:gridCol>
                <a:gridCol w="685245">
                  <a:extLst>
                    <a:ext uri="{9D8B030D-6E8A-4147-A177-3AD203B41FA5}">
                      <a16:colId xmlns:a16="http://schemas.microsoft.com/office/drawing/2014/main" val="1833900534"/>
                    </a:ext>
                  </a:extLst>
                </a:gridCol>
                <a:gridCol w="685729">
                  <a:extLst>
                    <a:ext uri="{9D8B030D-6E8A-4147-A177-3AD203B41FA5}">
                      <a16:colId xmlns:a16="http://schemas.microsoft.com/office/drawing/2014/main" val="1510589288"/>
                    </a:ext>
                  </a:extLst>
                </a:gridCol>
              </a:tblGrid>
              <a:tr h="411005">
                <a:tc>
                  <a:txBody>
                    <a:bodyPr/>
                    <a:lstStyle/>
                    <a:p>
                      <a:pPr algn="ctr"/>
                      <a:r>
                        <a:rPr lang="de-DE" sz="1000" b="1" cap="small" spc="100" dirty="0">
                          <a:effectLst/>
                        </a:rPr>
                        <a:t>Zeit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000" b="1" cap="small" spc="100" dirty="0">
                          <a:effectLst/>
                        </a:rPr>
                        <a:t>Montag</a:t>
                      </a:r>
                      <a:endParaRPr lang="de-DE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 b="1" cap="small" spc="100" dirty="0">
                          <a:effectLst/>
                        </a:rPr>
                        <a:t>Dienstag</a:t>
                      </a:r>
                      <a:endParaRPr lang="de-DE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cap="small" spc="100" dirty="0">
                          <a:effectLst/>
                        </a:rPr>
                        <a:t>Mittwoch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cap="small" spc="100" dirty="0">
                          <a:effectLst/>
                        </a:rPr>
                        <a:t>Donnerstag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 b="1" cap="small" spc="100" dirty="0">
                          <a:effectLst/>
                        </a:rPr>
                        <a:t>Freitag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17820"/>
                  </a:ext>
                </a:extLst>
              </a:tr>
              <a:tr h="416060"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>
                          <a:effectLst/>
                        </a:rPr>
                        <a:t>08.00–08.45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" algn="ctr"/>
                      <a:r>
                        <a:rPr lang="de-DE" sz="1000">
                          <a:effectLst/>
                        </a:rPr>
                        <a:t>Sp</a:t>
                      </a:r>
                      <a:endParaRPr lang="de-DE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083748"/>
                  </a:ext>
                </a:extLst>
              </a:tr>
              <a:tr h="416060"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>
                          <a:effectLst/>
                        </a:rPr>
                        <a:t>08.45-09.30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705433"/>
                  </a:ext>
                </a:extLst>
              </a:tr>
              <a:tr h="572083"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>
                          <a:effectLst/>
                        </a:rPr>
                        <a:t>09.30-10.15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effectLst/>
                        </a:rPr>
                        <a:t>KR</a:t>
                      </a:r>
                      <a:endParaRPr lang="de-D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effectLst/>
                        </a:rPr>
                        <a:t>EV</a:t>
                      </a:r>
                      <a:endParaRPr lang="de-D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effectLst/>
                        </a:rPr>
                        <a:t>Eth. </a:t>
                      </a:r>
                      <a:endParaRPr lang="de-D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Sp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effectLst/>
                        </a:rPr>
                        <a:t>KSF</a:t>
                      </a:r>
                      <a:endParaRPr lang="de-D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extLst>
                  <a:ext uri="{0D108BD9-81ED-4DB2-BD59-A6C34878D82A}">
                    <a16:rowId xmlns:a16="http://schemas.microsoft.com/office/drawing/2014/main" val="3181646378"/>
                  </a:ext>
                </a:extLst>
              </a:tr>
              <a:tr h="572083"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>
                          <a:effectLst/>
                        </a:rPr>
                        <a:t>10.45-11.30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effectLst/>
                        </a:rPr>
                        <a:t>KR</a:t>
                      </a:r>
                      <a:endParaRPr lang="de-DE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effectLst/>
                        </a:rPr>
                        <a:t>EV </a:t>
                      </a:r>
                      <a:endParaRPr lang="de-DE" sz="1000" dirty="0">
                        <a:effectLst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effectLst/>
                        </a:rPr>
                        <a:t>Eth. </a:t>
                      </a:r>
                      <a:endParaRPr lang="de-DE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effectLst/>
                        </a:rPr>
                        <a:t>DPL </a:t>
                      </a:r>
                      <a:endParaRPr lang="de-D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67184"/>
                  </a:ext>
                </a:extLst>
              </a:tr>
              <a:tr h="459040"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>
                          <a:effectLst/>
                        </a:rPr>
                        <a:t>11.30-12.15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FF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de-DE" sz="1000" dirty="0">
                          <a:effectLst/>
                        </a:rPr>
                        <a:t>KSF</a:t>
                      </a:r>
                      <a:endParaRPr lang="de-D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de-DE" sz="1000">
                          <a:effectLst/>
                        </a:rPr>
                        <a:t>GU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de-DE" sz="1000" dirty="0">
                          <a:effectLst/>
                        </a:rPr>
                        <a:t>WG</a:t>
                      </a:r>
                      <a:endParaRPr lang="de-D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 </a:t>
                      </a:r>
                      <a:endParaRPr lang="de-DE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666181"/>
                  </a:ext>
                </a:extLst>
              </a:tr>
              <a:tr h="416060">
                <a:tc>
                  <a:txBody>
                    <a:bodyPr/>
                    <a:lstStyle/>
                    <a:p>
                      <a:pPr algn="ctr"/>
                      <a:r>
                        <a:rPr lang="de-DE" sz="1000" b="1" dirty="0">
                          <a:effectLst/>
                        </a:rPr>
                        <a:t>12.15-13.00</a:t>
                      </a:r>
                      <a:endParaRPr lang="de-D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 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effectLst/>
                        </a:rPr>
                        <a:t> </a:t>
                      </a:r>
                      <a:endParaRPr lang="de-D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effectLst/>
                        </a:rPr>
                        <a:t> 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effectLst/>
                        </a:rPr>
                        <a:t> </a:t>
                      </a:r>
                      <a:endParaRPr lang="de-D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effectLst/>
                        </a:rPr>
                        <a:t> </a:t>
                      </a:r>
                      <a:endParaRPr lang="de-DE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46" marR="3554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150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196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046612"/>
            <a:ext cx="7823200" cy="4030157"/>
          </a:xfrm>
        </p:spPr>
        <p:txBody>
          <a:bodyPr/>
          <a:lstStyle/>
          <a:p>
            <a:pPr marL="0" indent="0" fontAlgn="base">
              <a:buNone/>
            </a:pPr>
            <a:endParaRPr lang="de-DE" b="1" u="sng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>
                <a:latin typeface="Arial" charset="0"/>
              </a:rPr>
              <a:t>Der Einschreibetag</a:t>
            </a:r>
            <a:endParaRPr lang="en-US" sz="3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678963" y="2414367"/>
            <a:ext cx="7870944" cy="3835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8963" y="3231834"/>
            <a:ext cx="7601438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buFont typeface="Wingdings" charset="2"/>
              <a:buChar char="ü"/>
              <a:defRPr/>
            </a:pPr>
            <a:r>
              <a:rPr lang="de-DE" sz="1500" dirty="0">
                <a:latin typeface="+mj-lt"/>
              </a:rPr>
              <a:t>Alle Kinder, die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schulpflichtig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sind, müssen an der Grundschule angemeldet werden, in deren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Schulsprengel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sie ihren gewöhnlichen Aufenthalt haben. </a:t>
            </a:r>
          </a:p>
          <a:p>
            <a:pPr marL="285750" indent="-285750">
              <a:lnSpc>
                <a:spcPct val="90000"/>
              </a:lnSpc>
              <a:buFont typeface="Wingdings" charset="2"/>
              <a:buChar char="ü"/>
              <a:defRPr/>
            </a:pPr>
            <a:r>
              <a:rPr lang="de-DE" sz="1500" dirty="0">
                <a:latin typeface="+mj-lt"/>
              </a:rPr>
              <a:t>Wird das Kind an einer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privaten Grundschule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angemeldet, muss die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Sprengelschule informiert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werden.</a:t>
            </a:r>
          </a:p>
          <a:p>
            <a:pPr marL="285750" indent="-285750">
              <a:lnSpc>
                <a:spcPct val="90000"/>
              </a:lnSpc>
              <a:buFont typeface="Wingdings" charset="2"/>
              <a:buChar char="ü"/>
              <a:defRPr/>
            </a:pPr>
            <a:r>
              <a:rPr lang="de-DE" sz="1500" dirty="0">
                <a:latin typeface="+mj-lt"/>
              </a:rPr>
              <a:t>Die Erziehungsberechtigten müssen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persönlich mit dem Kind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zu Schulanmeldung kommen, ggf. werden Terminvereinbarungen getroffen.</a:t>
            </a:r>
          </a:p>
          <a:p>
            <a:pPr marL="285750" indent="-285750">
              <a:lnSpc>
                <a:spcPct val="90000"/>
              </a:lnSpc>
              <a:buFont typeface="Wingdings" charset="2"/>
              <a:buChar char="ü"/>
              <a:defRPr/>
            </a:pPr>
            <a:r>
              <a:rPr lang="de-DE" sz="1500" dirty="0">
                <a:latin typeface="+mj-lt"/>
              </a:rPr>
              <a:t>Gastschulanträge erst nach Einschulung möglich</a:t>
            </a:r>
          </a:p>
          <a:p>
            <a:pPr marL="285750" indent="-285750">
              <a:lnSpc>
                <a:spcPct val="90000"/>
              </a:lnSpc>
              <a:buFont typeface="Wingdings" charset="2"/>
              <a:buChar char="ü"/>
              <a:defRPr/>
            </a:pPr>
            <a:r>
              <a:rPr lang="de-DE" sz="1500" dirty="0">
                <a:latin typeface="+mj-lt"/>
              </a:rPr>
              <a:t>Bei der Schulanmeldung ist die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Geburtsurkunde, Stammbuch</a:t>
            </a:r>
            <a:r>
              <a:rPr lang="de-DE" sz="1500" dirty="0">
                <a:latin typeface="+mj-lt"/>
              </a:rPr>
              <a:t> vorzulegen.</a:t>
            </a:r>
          </a:p>
          <a:p>
            <a:pPr marL="285750" indent="-285750">
              <a:lnSpc>
                <a:spcPct val="90000"/>
              </a:lnSpc>
              <a:buFont typeface="Wingdings" charset="2"/>
              <a:buChar char="ü"/>
              <a:defRPr/>
            </a:pPr>
            <a:r>
              <a:rPr lang="de-DE" sz="1500" dirty="0">
                <a:latin typeface="+mj-lt"/>
              </a:rPr>
              <a:t>Eventuell vorhandene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Sorgerechtsbeschlüsse und Scheidungsurkunden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müssen ebenfalls vorgelegt werden.</a:t>
            </a:r>
          </a:p>
          <a:p>
            <a:pPr marL="285750" indent="-285750">
              <a:lnSpc>
                <a:spcPct val="90000"/>
              </a:lnSpc>
              <a:buFont typeface="Wingdings" charset="2"/>
              <a:buChar char="ü"/>
              <a:defRPr/>
            </a:pPr>
            <a:r>
              <a:rPr lang="de-DE" sz="1500" dirty="0">
                <a:latin typeface="+mj-lt"/>
              </a:rPr>
              <a:t>Spätestens zu Beginn des Schuljahres im September muss die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Bescheinigung über die Schuleingangsuntersuchung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vorgelegt werden. (Ausnahme: Vorzeitige Kinder)</a:t>
            </a:r>
          </a:p>
          <a:p>
            <a:pPr marL="285750" indent="-285750">
              <a:lnSpc>
                <a:spcPct val="90000"/>
              </a:lnSpc>
              <a:buFont typeface="Wingdings" charset="2"/>
              <a:buChar char="ü"/>
              <a:defRPr/>
            </a:pPr>
            <a:r>
              <a:rPr lang="de-DE" sz="1500" dirty="0">
                <a:latin typeface="+mj-lt"/>
              </a:rPr>
              <a:t>Der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Elternbeirat</a:t>
            </a:r>
            <a:r>
              <a:rPr lang="de-DE" sz="1500" dirty="0">
                <a:latin typeface="+mj-lt"/>
              </a:rPr>
              <a:t> bietet am Einschreibungstag Kaffee und Kuchen an.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959" y="1860856"/>
            <a:ext cx="1264210" cy="13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7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046612"/>
            <a:ext cx="7823200" cy="4030157"/>
          </a:xfrm>
        </p:spPr>
        <p:txBody>
          <a:bodyPr/>
          <a:lstStyle/>
          <a:p>
            <a:pPr marL="0" indent="0" fontAlgn="base">
              <a:buNone/>
            </a:pPr>
            <a:endParaRPr lang="de-DE" b="1" u="sng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>
                <a:latin typeface="Arial" charset="0"/>
              </a:rPr>
              <a:t>Das Screening</a:t>
            </a:r>
            <a:br>
              <a:rPr lang="de-DE" sz="3200" dirty="0">
                <a:latin typeface="Arial" charset="0"/>
              </a:rPr>
            </a:br>
            <a:r>
              <a:rPr lang="de-DE" sz="3200" dirty="0">
                <a:latin typeface="Arial" charset="0"/>
              </a:rPr>
              <a:t>Mittwoch, 19.03.2025</a:t>
            </a:r>
            <a:endParaRPr lang="en-US" sz="3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678963" y="2414367"/>
            <a:ext cx="7870944" cy="3835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3267" y="2414073"/>
            <a:ext cx="7601438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dirty="0">
                <a:latin typeface="+mj-lt"/>
              </a:rPr>
              <a:t>Das </a:t>
            </a:r>
            <a:r>
              <a:rPr lang="de-DE" b="1" dirty="0">
                <a:solidFill>
                  <a:srgbClr val="008000"/>
                </a:solidFill>
                <a:latin typeface="+mj-lt"/>
              </a:rPr>
              <a:t>Screening</a:t>
            </a:r>
            <a:r>
              <a:rPr lang="de-DE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ermöglich einen </a:t>
            </a:r>
            <a:r>
              <a:rPr lang="de-DE" b="1" dirty="0">
                <a:solidFill>
                  <a:srgbClr val="008000"/>
                </a:solidFill>
                <a:latin typeface="+mj-lt"/>
              </a:rPr>
              <a:t>Eindruck</a:t>
            </a:r>
            <a:r>
              <a:rPr lang="de-DE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in Bezug auf die </a:t>
            </a:r>
            <a:r>
              <a:rPr lang="de-DE" b="1" dirty="0">
                <a:solidFill>
                  <a:srgbClr val="008000"/>
                </a:solidFill>
                <a:latin typeface="+mj-lt"/>
              </a:rPr>
              <a:t>Schulfähigkeit</a:t>
            </a:r>
            <a:r>
              <a:rPr lang="de-DE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des Kindes. Beobachtet werden z.B.:</a:t>
            </a:r>
          </a:p>
          <a:p>
            <a:pPr>
              <a:defRPr/>
            </a:pPr>
            <a:r>
              <a:rPr lang="de-DE" b="1" dirty="0">
                <a:solidFill>
                  <a:srgbClr val="008000"/>
                </a:solidFill>
                <a:latin typeface="+mj-lt"/>
              </a:rPr>
              <a:t>Sprache, Motorik, Konzentration, Mathematische Kompetenzen, Emotionalität …</a:t>
            </a:r>
          </a:p>
          <a:p>
            <a:pPr>
              <a:defRPr/>
            </a:pPr>
            <a:br>
              <a:rPr lang="de-DE" dirty="0">
                <a:latin typeface="+mj-lt"/>
              </a:rPr>
            </a:br>
            <a:r>
              <a:rPr lang="de-DE" dirty="0">
                <a:latin typeface="+mj-lt"/>
              </a:rPr>
              <a:t>Beispiel zur Sprachentwicklung – hier „Reimwörter finden</a:t>
            </a:r>
            <a:r>
              <a:rPr lang="ja-JP" altLang="de-DE" dirty="0">
                <a:latin typeface="+mj-lt"/>
              </a:rPr>
              <a:t>“</a:t>
            </a:r>
            <a:r>
              <a:rPr lang="de-DE" dirty="0">
                <a:latin typeface="+mj-lt"/>
              </a:rPr>
              <a:t>  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4087987"/>
            <a:ext cx="7848600" cy="216217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349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046612"/>
            <a:ext cx="7823200" cy="4030157"/>
          </a:xfrm>
        </p:spPr>
        <p:txBody>
          <a:bodyPr/>
          <a:lstStyle/>
          <a:p>
            <a:pPr marL="0" indent="0" fontAlgn="base">
              <a:buNone/>
            </a:pPr>
            <a:endParaRPr lang="de-DE" b="1" u="sng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>
                <a:latin typeface="Arial" charset="0"/>
              </a:rPr>
              <a:t>Das Schulspiel </a:t>
            </a:r>
            <a:endParaRPr lang="en-US" sz="3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</a:t>
            </a:r>
            <a:r>
              <a:rPr lang="en-US" dirty="0"/>
              <a:t>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678963" y="2414367"/>
            <a:ext cx="7870944" cy="3835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217" y="2618906"/>
            <a:ext cx="855794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500" dirty="0">
                <a:latin typeface="+mj-lt"/>
              </a:rPr>
              <a:t>Das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Schulspiel </a:t>
            </a:r>
            <a:r>
              <a:rPr lang="de-DE" sz="1500" dirty="0">
                <a:latin typeface="+mj-lt"/>
              </a:rPr>
              <a:t>wird mit allen Kindern durchgeführt, bei denen die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Schulfähigkeit ausführlicher getestet</a:t>
            </a:r>
            <a:r>
              <a:rPr lang="de-DE" sz="1500" dirty="0">
                <a:solidFill>
                  <a:srgbClr val="008000"/>
                </a:solidFill>
                <a:latin typeface="+mj-lt"/>
              </a:rPr>
              <a:t> </a:t>
            </a:r>
            <a:r>
              <a:rPr lang="de-DE" sz="1500" dirty="0">
                <a:latin typeface="+mj-lt"/>
              </a:rPr>
              <a:t>werden soll. Es gibt unterschiedliche Testverfahren, i.d.R. handelt es sich um </a:t>
            </a:r>
            <a:r>
              <a:rPr lang="de-DE" sz="1500" b="1" dirty="0">
                <a:solidFill>
                  <a:srgbClr val="008000"/>
                </a:solidFill>
                <a:latin typeface="+mj-lt"/>
              </a:rPr>
              <a:t>Gruppentests</a:t>
            </a:r>
            <a:r>
              <a:rPr lang="de-DE" sz="1500" dirty="0">
                <a:latin typeface="+mj-lt"/>
              </a:rPr>
              <a:t>. </a:t>
            </a:r>
          </a:p>
          <a:p>
            <a:pPr>
              <a:defRPr/>
            </a:pPr>
            <a:r>
              <a:rPr lang="de-DE" sz="1500" dirty="0">
                <a:latin typeface="+mj-lt"/>
              </a:rPr>
              <a:t>Das Schulspiel findet </a:t>
            </a:r>
            <a:r>
              <a:rPr lang="de-DE" sz="1500" dirty="0">
                <a:solidFill>
                  <a:srgbClr val="FF6600"/>
                </a:solidFill>
                <a:latin typeface="+mj-lt"/>
              </a:rPr>
              <a:t>am Freitag, 21. März 2025 um 8:15 Uhr </a:t>
            </a:r>
            <a:r>
              <a:rPr lang="de-DE" sz="1500" dirty="0">
                <a:latin typeface="+mj-lt"/>
              </a:rPr>
              <a:t>auf besondere Einladung statt.</a:t>
            </a:r>
          </a:p>
          <a:p>
            <a:pPr>
              <a:defRPr/>
            </a:pPr>
            <a:r>
              <a:rPr lang="de-DE" sz="1500" dirty="0">
                <a:latin typeface="+mj-lt"/>
              </a:rPr>
              <a:t> 	</a:t>
            </a:r>
          </a:p>
          <a:p>
            <a:pPr>
              <a:defRPr/>
            </a:pPr>
            <a:r>
              <a:rPr lang="de-DE" sz="1500" dirty="0">
                <a:latin typeface="+mj-lt"/>
              </a:rPr>
              <a:t>Beobachtet und getestet werden: </a:t>
            </a:r>
            <a:r>
              <a:rPr lang="de-DE" sz="1500" b="1" dirty="0">
                <a:solidFill>
                  <a:schemeClr val="accent1"/>
                </a:solidFill>
                <a:latin typeface="+mj-lt"/>
              </a:rPr>
              <a:t>Sprachentwicklung, Mathematisches Verständnis, Grob- und Feinmotorik, räumliche Wahrnehmung, Sozialverhalten, Emotionalität, Konzentration, Belastbarkeit und Ausdauer …</a:t>
            </a:r>
          </a:p>
          <a:p>
            <a:pPr>
              <a:defRPr/>
            </a:pPr>
            <a:endParaRPr lang="de-DE" sz="1500" dirty="0">
              <a:latin typeface="+mj-lt"/>
            </a:endParaRPr>
          </a:p>
          <a:p>
            <a:pPr>
              <a:defRPr/>
            </a:pPr>
            <a:r>
              <a:rPr lang="de-DE" sz="1500" dirty="0">
                <a:latin typeface="+mj-lt"/>
              </a:rPr>
              <a:t>Beispiel: Welche Lok ist gleich? Finde die richtige Form!</a:t>
            </a:r>
          </a:p>
        </p:txBody>
      </p:sp>
      <p:grpSp>
        <p:nvGrpSpPr>
          <p:cNvPr id="11" name="Group 132"/>
          <p:cNvGrpSpPr>
            <a:grpSpLocks/>
          </p:cNvGrpSpPr>
          <p:nvPr/>
        </p:nvGrpSpPr>
        <p:grpSpPr bwMode="auto">
          <a:xfrm>
            <a:off x="1042988" y="5300663"/>
            <a:ext cx="5867400" cy="461962"/>
            <a:chOff x="1521" y="2613"/>
            <a:chExt cx="9239" cy="727"/>
          </a:xfrm>
        </p:grpSpPr>
        <p:grpSp>
          <p:nvGrpSpPr>
            <p:cNvPr id="12" name="Group 133"/>
            <p:cNvGrpSpPr>
              <a:grpSpLocks/>
            </p:cNvGrpSpPr>
            <p:nvPr/>
          </p:nvGrpSpPr>
          <p:grpSpPr bwMode="auto">
            <a:xfrm>
              <a:off x="1521" y="2620"/>
              <a:ext cx="1296" cy="720"/>
              <a:chOff x="1440" y="2448"/>
              <a:chExt cx="1296" cy="720"/>
            </a:xfrm>
          </p:grpSpPr>
          <p:sp>
            <p:nvSpPr>
              <p:cNvPr id="81" name="Line 134"/>
              <p:cNvSpPr>
                <a:spLocks noChangeShapeType="1"/>
              </p:cNvSpPr>
              <p:nvPr/>
            </p:nvSpPr>
            <p:spPr bwMode="auto">
              <a:xfrm>
                <a:off x="1440" y="2736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135"/>
              <p:cNvSpPr>
                <a:spLocks noChangeShapeType="1"/>
              </p:cNvSpPr>
              <p:nvPr/>
            </p:nvSpPr>
            <p:spPr bwMode="auto">
              <a:xfrm>
                <a:off x="1440" y="2736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136"/>
              <p:cNvSpPr>
                <a:spLocks noChangeShapeType="1"/>
              </p:cNvSpPr>
              <p:nvPr/>
            </p:nvSpPr>
            <p:spPr bwMode="auto">
              <a:xfrm flipV="1">
                <a:off x="1872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137"/>
              <p:cNvSpPr>
                <a:spLocks noChangeShapeType="1"/>
              </p:cNvSpPr>
              <p:nvPr/>
            </p:nvSpPr>
            <p:spPr bwMode="auto">
              <a:xfrm>
                <a:off x="1872" y="2448"/>
                <a:ext cx="86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138"/>
              <p:cNvSpPr>
                <a:spLocks noChangeShapeType="1"/>
              </p:cNvSpPr>
              <p:nvPr/>
            </p:nvSpPr>
            <p:spPr bwMode="auto">
              <a:xfrm>
                <a:off x="2592" y="2448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139"/>
              <p:cNvSpPr>
                <a:spLocks noChangeShapeType="1"/>
              </p:cNvSpPr>
              <p:nvPr/>
            </p:nvSpPr>
            <p:spPr bwMode="auto">
              <a:xfrm>
                <a:off x="1440" y="3024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Rectangle 140"/>
              <p:cNvSpPr>
                <a:spLocks noChangeArrowheads="1"/>
              </p:cNvSpPr>
              <p:nvPr/>
            </p:nvSpPr>
            <p:spPr bwMode="auto">
              <a:xfrm>
                <a:off x="2016" y="2592"/>
                <a:ext cx="144" cy="14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8F8F8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88" name="Rectangle 141"/>
              <p:cNvSpPr>
                <a:spLocks noChangeArrowheads="1"/>
              </p:cNvSpPr>
              <p:nvPr/>
            </p:nvSpPr>
            <p:spPr bwMode="auto">
              <a:xfrm>
                <a:off x="2304" y="2592"/>
                <a:ext cx="144" cy="14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8F8F8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89" name="Oval 142"/>
              <p:cNvSpPr>
                <a:spLocks noChangeArrowheads="1"/>
              </p:cNvSpPr>
              <p:nvPr/>
            </p:nvSpPr>
            <p:spPr bwMode="auto">
              <a:xfrm>
                <a:off x="1584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90" name="Oval 143"/>
              <p:cNvSpPr>
                <a:spLocks noChangeArrowheads="1"/>
              </p:cNvSpPr>
              <p:nvPr/>
            </p:nvSpPr>
            <p:spPr bwMode="auto">
              <a:xfrm>
                <a:off x="2160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91" name="Line 144"/>
              <p:cNvSpPr>
                <a:spLocks noChangeShapeType="1"/>
              </p:cNvSpPr>
              <p:nvPr/>
            </p:nvSpPr>
            <p:spPr bwMode="auto">
              <a:xfrm flipV="1">
                <a:off x="1584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45"/>
              <p:cNvSpPr>
                <a:spLocks noChangeShapeType="1"/>
              </p:cNvSpPr>
              <p:nvPr/>
            </p:nvSpPr>
            <p:spPr bwMode="auto">
              <a:xfrm flipV="1">
                <a:off x="1728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146"/>
              <p:cNvSpPr>
                <a:spLocks noChangeShapeType="1"/>
              </p:cNvSpPr>
              <p:nvPr/>
            </p:nvSpPr>
            <p:spPr bwMode="auto">
              <a:xfrm>
                <a:off x="1584" y="244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47"/>
            <p:cNvGrpSpPr>
              <a:grpSpLocks/>
            </p:cNvGrpSpPr>
            <p:nvPr/>
          </p:nvGrpSpPr>
          <p:grpSpPr bwMode="auto">
            <a:xfrm>
              <a:off x="3318" y="2613"/>
              <a:ext cx="1296" cy="720"/>
              <a:chOff x="3024" y="2448"/>
              <a:chExt cx="1296" cy="720"/>
            </a:xfrm>
          </p:grpSpPr>
          <p:sp>
            <p:nvSpPr>
              <p:cNvPr id="69" name="Line 148"/>
              <p:cNvSpPr>
                <a:spLocks noChangeShapeType="1"/>
              </p:cNvSpPr>
              <p:nvPr/>
            </p:nvSpPr>
            <p:spPr bwMode="auto">
              <a:xfrm>
                <a:off x="3024" y="2736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149"/>
              <p:cNvSpPr>
                <a:spLocks noChangeShapeType="1"/>
              </p:cNvSpPr>
              <p:nvPr/>
            </p:nvSpPr>
            <p:spPr bwMode="auto">
              <a:xfrm>
                <a:off x="3024" y="2736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150"/>
              <p:cNvSpPr>
                <a:spLocks noChangeShapeType="1"/>
              </p:cNvSpPr>
              <p:nvPr/>
            </p:nvSpPr>
            <p:spPr bwMode="auto">
              <a:xfrm flipV="1">
                <a:off x="3456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151"/>
              <p:cNvSpPr>
                <a:spLocks noChangeShapeType="1"/>
              </p:cNvSpPr>
              <p:nvPr/>
            </p:nvSpPr>
            <p:spPr bwMode="auto">
              <a:xfrm>
                <a:off x="3456" y="2448"/>
                <a:ext cx="86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152"/>
              <p:cNvSpPr>
                <a:spLocks noChangeShapeType="1"/>
              </p:cNvSpPr>
              <p:nvPr/>
            </p:nvSpPr>
            <p:spPr bwMode="auto">
              <a:xfrm>
                <a:off x="4176" y="2448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153"/>
              <p:cNvSpPr>
                <a:spLocks noChangeShapeType="1"/>
              </p:cNvSpPr>
              <p:nvPr/>
            </p:nvSpPr>
            <p:spPr bwMode="auto">
              <a:xfrm>
                <a:off x="3024" y="3024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Rectangle 154"/>
              <p:cNvSpPr>
                <a:spLocks noChangeArrowheads="1"/>
              </p:cNvSpPr>
              <p:nvPr/>
            </p:nvSpPr>
            <p:spPr bwMode="auto">
              <a:xfrm>
                <a:off x="3600" y="2592"/>
                <a:ext cx="288" cy="1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76" name="Oval 155"/>
              <p:cNvSpPr>
                <a:spLocks noChangeArrowheads="1"/>
              </p:cNvSpPr>
              <p:nvPr/>
            </p:nvSpPr>
            <p:spPr bwMode="auto">
              <a:xfrm>
                <a:off x="3168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77" name="Oval 156"/>
              <p:cNvSpPr>
                <a:spLocks noChangeArrowheads="1"/>
              </p:cNvSpPr>
              <p:nvPr/>
            </p:nvSpPr>
            <p:spPr bwMode="auto">
              <a:xfrm>
                <a:off x="3744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78" name="Line 157"/>
              <p:cNvSpPr>
                <a:spLocks noChangeShapeType="1"/>
              </p:cNvSpPr>
              <p:nvPr/>
            </p:nvSpPr>
            <p:spPr bwMode="auto">
              <a:xfrm flipV="1">
                <a:off x="3168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158"/>
              <p:cNvSpPr>
                <a:spLocks noChangeShapeType="1"/>
              </p:cNvSpPr>
              <p:nvPr/>
            </p:nvSpPr>
            <p:spPr bwMode="auto">
              <a:xfrm flipV="1">
                <a:off x="3312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159"/>
              <p:cNvSpPr>
                <a:spLocks noChangeShapeType="1"/>
              </p:cNvSpPr>
              <p:nvPr/>
            </p:nvSpPr>
            <p:spPr bwMode="auto">
              <a:xfrm>
                <a:off x="3168" y="244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60"/>
            <p:cNvGrpSpPr>
              <a:grpSpLocks/>
            </p:cNvGrpSpPr>
            <p:nvPr/>
          </p:nvGrpSpPr>
          <p:grpSpPr bwMode="auto">
            <a:xfrm>
              <a:off x="4761" y="2620"/>
              <a:ext cx="1296" cy="720"/>
              <a:chOff x="4464" y="2448"/>
              <a:chExt cx="1296" cy="720"/>
            </a:xfrm>
          </p:grpSpPr>
          <p:sp>
            <p:nvSpPr>
              <p:cNvPr id="55" name="Line 161"/>
              <p:cNvSpPr>
                <a:spLocks noChangeShapeType="1"/>
              </p:cNvSpPr>
              <p:nvPr/>
            </p:nvSpPr>
            <p:spPr bwMode="auto">
              <a:xfrm>
                <a:off x="4464" y="2448"/>
                <a:ext cx="86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6" name="Group 162"/>
              <p:cNvGrpSpPr>
                <a:grpSpLocks/>
              </p:cNvGrpSpPr>
              <p:nvPr/>
            </p:nvGrpSpPr>
            <p:grpSpPr bwMode="auto">
              <a:xfrm>
                <a:off x="4608" y="2448"/>
                <a:ext cx="1152" cy="720"/>
                <a:chOff x="4608" y="2448"/>
                <a:chExt cx="1152" cy="720"/>
              </a:xfrm>
            </p:grpSpPr>
            <p:sp>
              <p:nvSpPr>
                <p:cNvPr id="57" name="Line 163"/>
                <p:cNvSpPr>
                  <a:spLocks noChangeShapeType="1"/>
                </p:cNvSpPr>
                <p:nvPr/>
              </p:nvSpPr>
              <p:spPr bwMode="auto">
                <a:xfrm>
                  <a:off x="4608" y="3024"/>
                  <a:ext cx="115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Rectangle 164"/>
                <p:cNvSpPr>
                  <a:spLocks noChangeArrowheads="1"/>
                </p:cNvSpPr>
                <p:nvPr/>
              </p:nvSpPr>
              <p:spPr bwMode="auto">
                <a:xfrm>
                  <a:off x="4752" y="2592"/>
                  <a:ext cx="144" cy="14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en-US"/>
                </a:p>
              </p:txBody>
            </p:sp>
            <p:sp>
              <p:nvSpPr>
                <p:cNvPr id="59" name="Rectangle 165"/>
                <p:cNvSpPr>
                  <a:spLocks noChangeArrowheads="1"/>
                </p:cNvSpPr>
                <p:nvPr/>
              </p:nvSpPr>
              <p:spPr bwMode="auto">
                <a:xfrm>
                  <a:off x="5040" y="2592"/>
                  <a:ext cx="144" cy="14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en-US"/>
                </a:p>
              </p:txBody>
            </p:sp>
            <p:sp>
              <p:nvSpPr>
                <p:cNvPr id="60" name="Oval 166"/>
                <p:cNvSpPr>
                  <a:spLocks noChangeArrowheads="1"/>
                </p:cNvSpPr>
                <p:nvPr/>
              </p:nvSpPr>
              <p:spPr bwMode="auto">
                <a:xfrm>
                  <a:off x="4752" y="288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en-US"/>
                </a:p>
              </p:txBody>
            </p:sp>
            <p:sp>
              <p:nvSpPr>
                <p:cNvPr id="61" name="Oval 167"/>
                <p:cNvSpPr>
                  <a:spLocks noChangeArrowheads="1"/>
                </p:cNvSpPr>
                <p:nvPr/>
              </p:nvSpPr>
              <p:spPr bwMode="auto">
                <a:xfrm>
                  <a:off x="5328" y="288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en-US"/>
                </a:p>
              </p:txBody>
            </p:sp>
            <p:sp>
              <p:nvSpPr>
                <p:cNvPr id="62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4608" y="2448"/>
                  <a:ext cx="0" cy="57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Line 169"/>
                <p:cNvSpPr>
                  <a:spLocks noChangeShapeType="1"/>
                </p:cNvSpPr>
                <p:nvPr/>
              </p:nvSpPr>
              <p:spPr bwMode="auto">
                <a:xfrm>
                  <a:off x="5760" y="2736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Line 170"/>
                <p:cNvSpPr>
                  <a:spLocks noChangeShapeType="1"/>
                </p:cNvSpPr>
                <p:nvPr/>
              </p:nvSpPr>
              <p:spPr bwMode="auto">
                <a:xfrm>
                  <a:off x="5328" y="273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Line 171"/>
                <p:cNvSpPr>
                  <a:spLocks noChangeShapeType="1"/>
                </p:cNvSpPr>
                <p:nvPr/>
              </p:nvSpPr>
              <p:spPr bwMode="auto">
                <a:xfrm>
                  <a:off x="5328" y="2448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Line 172"/>
                <p:cNvSpPr>
                  <a:spLocks noChangeShapeType="1"/>
                </p:cNvSpPr>
                <p:nvPr/>
              </p:nvSpPr>
              <p:spPr bwMode="auto">
                <a:xfrm>
                  <a:off x="5616" y="2448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Line 173"/>
                <p:cNvSpPr>
                  <a:spLocks noChangeShapeType="1"/>
                </p:cNvSpPr>
                <p:nvPr/>
              </p:nvSpPr>
              <p:spPr bwMode="auto">
                <a:xfrm>
                  <a:off x="5472" y="2448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Line 174"/>
                <p:cNvSpPr>
                  <a:spLocks noChangeShapeType="1"/>
                </p:cNvSpPr>
                <p:nvPr/>
              </p:nvSpPr>
              <p:spPr bwMode="auto">
                <a:xfrm>
                  <a:off x="5472" y="2448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oup 175"/>
            <p:cNvGrpSpPr>
              <a:grpSpLocks/>
            </p:cNvGrpSpPr>
            <p:nvPr/>
          </p:nvGrpSpPr>
          <p:grpSpPr bwMode="auto">
            <a:xfrm>
              <a:off x="6391" y="2613"/>
              <a:ext cx="1296" cy="720"/>
              <a:chOff x="6048" y="2448"/>
              <a:chExt cx="1296" cy="720"/>
            </a:xfrm>
          </p:grpSpPr>
          <p:sp>
            <p:nvSpPr>
              <p:cNvPr id="41" name="Line 176"/>
              <p:cNvSpPr>
                <a:spLocks noChangeShapeType="1"/>
              </p:cNvSpPr>
              <p:nvPr/>
            </p:nvSpPr>
            <p:spPr bwMode="auto">
              <a:xfrm>
                <a:off x="6048" y="2736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177"/>
              <p:cNvSpPr>
                <a:spLocks noChangeShapeType="1"/>
              </p:cNvSpPr>
              <p:nvPr/>
            </p:nvSpPr>
            <p:spPr bwMode="auto">
              <a:xfrm>
                <a:off x="6048" y="2736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178"/>
              <p:cNvSpPr>
                <a:spLocks noChangeShapeType="1"/>
              </p:cNvSpPr>
              <p:nvPr/>
            </p:nvSpPr>
            <p:spPr bwMode="auto">
              <a:xfrm flipV="1">
                <a:off x="6480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179"/>
              <p:cNvSpPr>
                <a:spLocks noChangeShapeType="1"/>
              </p:cNvSpPr>
              <p:nvPr/>
            </p:nvSpPr>
            <p:spPr bwMode="auto">
              <a:xfrm>
                <a:off x="6480" y="2448"/>
                <a:ext cx="86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180"/>
              <p:cNvSpPr>
                <a:spLocks noChangeShapeType="1"/>
              </p:cNvSpPr>
              <p:nvPr/>
            </p:nvSpPr>
            <p:spPr bwMode="auto">
              <a:xfrm>
                <a:off x="7200" y="2448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181"/>
              <p:cNvSpPr>
                <a:spLocks noChangeShapeType="1"/>
              </p:cNvSpPr>
              <p:nvPr/>
            </p:nvSpPr>
            <p:spPr bwMode="auto">
              <a:xfrm>
                <a:off x="6048" y="3024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182"/>
              <p:cNvSpPr>
                <a:spLocks noChangeArrowheads="1"/>
              </p:cNvSpPr>
              <p:nvPr/>
            </p:nvSpPr>
            <p:spPr bwMode="auto">
              <a:xfrm>
                <a:off x="6624" y="2592"/>
                <a:ext cx="144" cy="1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48" name="Rectangle 183"/>
              <p:cNvSpPr>
                <a:spLocks noChangeArrowheads="1"/>
              </p:cNvSpPr>
              <p:nvPr/>
            </p:nvSpPr>
            <p:spPr bwMode="auto">
              <a:xfrm>
                <a:off x="6912" y="2592"/>
                <a:ext cx="144" cy="1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49" name="Oval 184"/>
              <p:cNvSpPr>
                <a:spLocks noChangeArrowheads="1"/>
              </p:cNvSpPr>
              <p:nvPr/>
            </p:nvSpPr>
            <p:spPr bwMode="auto">
              <a:xfrm>
                <a:off x="6048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50" name="Oval 185"/>
              <p:cNvSpPr>
                <a:spLocks noChangeArrowheads="1"/>
              </p:cNvSpPr>
              <p:nvPr/>
            </p:nvSpPr>
            <p:spPr bwMode="auto">
              <a:xfrm>
                <a:off x="6480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51" name="Line 186"/>
              <p:cNvSpPr>
                <a:spLocks noChangeShapeType="1"/>
              </p:cNvSpPr>
              <p:nvPr/>
            </p:nvSpPr>
            <p:spPr bwMode="auto">
              <a:xfrm flipV="1">
                <a:off x="6192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187"/>
              <p:cNvSpPr>
                <a:spLocks noChangeShapeType="1"/>
              </p:cNvSpPr>
              <p:nvPr/>
            </p:nvSpPr>
            <p:spPr bwMode="auto">
              <a:xfrm flipV="1">
                <a:off x="6336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188"/>
              <p:cNvSpPr>
                <a:spLocks noChangeShapeType="1"/>
              </p:cNvSpPr>
              <p:nvPr/>
            </p:nvSpPr>
            <p:spPr bwMode="auto">
              <a:xfrm>
                <a:off x="6192" y="244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Oval 189"/>
              <p:cNvSpPr>
                <a:spLocks noChangeArrowheads="1"/>
              </p:cNvSpPr>
              <p:nvPr/>
            </p:nvSpPr>
            <p:spPr bwMode="auto">
              <a:xfrm>
                <a:off x="6912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</p:grpSp>
        <p:grpSp>
          <p:nvGrpSpPr>
            <p:cNvPr id="16" name="Group 190"/>
            <p:cNvGrpSpPr>
              <a:grpSpLocks/>
            </p:cNvGrpSpPr>
            <p:nvPr/>
          </p:nvGrpSpPr>
          <p:grpSpPr bwMode="auto">
            <a:xfrm>
              <a:off x="8001" y="2620"/>
              <a:ext cx="1296" cy="720"/>
              <a:chOff x="7632" y="2448"/>
              <a:chExt cx="1296" cy="720"/>
            </a:xfrm>
          </p:grpSpPr>
          <p:sp>
            <p:nvSpPr>
              <p:cNvPr id="31" name="Line 191"/>
              <p:cNvSpPr>
                <a:spLocks noChangeShapeType="1"/>
              </p:cNvSpPr>
              <p:nvPr/>
            </p:nvSpPr>
            <p:spPr bwMode="auto">
              <a:xfrm>
                <a:off x="7632" y="2736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92"/>
              <p:cNvSpPr>
                <a:spLocks noChangeShapeType="1"/>
              </p:cNvSpPr>
              <p:nvPr/>
            </p:nvSpPr>
            <p:spPr bwMode="auto">
              <a:xfrm>
                <a:off x="7632" y="2736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193"/>
              <p:cNvSpPr>
                <a:spLocks noChangeShapeType="1"/>
              </p:cNvSpPr>
              <p:nvPr/>
            </p:nvSpPr>
            <p:spPr bwMode="auto">
              <a:xfrm flipV="1">
                <a:off x="8064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194"/>
              <p:cNvSpPr>
                <a:spLocks noChangeShapeType="1"/>
              </p:cNvSpPr>
              <p:nvPr/>
            </p:nvSpPr>
            <p:spPr bwMode="auto">
              <a:xfrm>
                <a:off x="8064" y="2448"/>
                <a:ext cx="86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195"/>
              <p:cNvSpPr>
                <a:spLocks noChangeShapeType="1"/>
              </p:cNvSpPr>
              <p:nvPr/>
            </p:nvSpPr>
            <p:spPr bwMode="auto">
              <a:xfrm>
                <a:off x="8784" y="2448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196"/>
              <p:cNvSpPr>
                <a:spLocks noChangeShapeType="1"/>
              </p:cNvSpPr>
              <p:nvPr/>
            </p:nvSpPr>
            <p:spPr bwMode="auto">
              <a:xfrm>
                <a:off x="7632" y="3024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197"/>
              <p:cNvSpPr>
                <a:spLocks noChangeArrowheads="1"/>
              </p:cNvSpPr>
              <p:nvPr/>
            </p:nvSpPr>
            <p:spPr bwMode="auto">
              <a:xfrm>
                <a:off x="8208" y="2592"/>
                <a:ext cx="144" cy="1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38" name="Rectangle 198"/>
              <p:cNvSpPr>
                <a:spLocks noChangeArrowheads="1"/>
              </p:cNvSpPr>
              <p:nvPr/>
            </p:nvSpPr>
            <p:spPr bwMode="auto">
              <a:xfrm>
                <a:off x="8496" y="2592"/>
                <a:ext cx="144" cy="1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39" name="Oval 199"/>
              <p:cNvSpPr>
                <a:spLocks noChangeArrowheads="1"/>
              </p:cNvSpPr>
              <p:nvPr/>
            </p:nvSpPr>
            <p:spPr bwMode="auto">
              <a:xfrm>
                <a:off x="7776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40" name="Oval 200"/>
              <p:cNvSpPr>
                <a:spLocks noChangeArrowheads="1"/>
              </p:cNvSpPr>
              <p:nvPr/>
            </p:nvSpPr>
            <p:spPr bwMode="auto">
              <a:xfrm>
                <a:off x="8352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</p:grpSp>
        <p:grpSp>
          <p:nvGrpSpPr>
            <p:cNvPr id="17" name="Group 201"/>
            <p:cNvGrpSpPr>
              <a:grpSpLocks/>
            </p:cNvGrpSpPr>
            <p:nvPr/>
          </p:nvGrpSpPr>
          <p:grpSpPr bwMode="auto">
            <a:xfrm>
              <a:off x="9464" y="2613"/>
              <a:ext cx="1296" cy="720"/>
              <a:chOff x="1440" y="2448"/>
              <a:chExt cx="1296" cy="720"/>
            </a:xfrm>
          </p:grpSpPr>
          <p:sp>
            <p:nvSpPr>
              <p:cNvPr id="18" name="Line 202"/>
              <p:cNvSpPr>
                <a:spLocks noChangeShapeType="1"/>
              </p:cNvSpPr>
              <p:nvPr/>
            </p:nvSpPr>
            <p:spPr bwMode="auto">
              <a:xfrm>
                <a:off x="1440" y="2736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03"/>
              <p:cNvSpPr>
                <a:spLocks noChangeShapeType="1"/>
              </p:cNvSpPr>
              <p:nvPr/>
            </p:nvSpPr>
            <p:spPr bwMode="auto">
              <a:xfrm>
                <a:off x="1440" y="2736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204"/>
              <p:cNvSpPr>
                <a:spLocks noChangeShapeType="1"/>
              </p:cNvSpPr>
              <p:nvPr/>
            </p:nvSpPr>
            <p:spPr bwMode="auto">
              <a:xfrm flipV="1">
                <a:off x="1872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205"/>
              <p:cNvSpPr>
                <a:spLocks noChangeShapeType="1"/>
              </p:cNvSpPr>
              <p:nvPr/>
            </p:nvSpPr>
            <p:spPr bwMode="auto">
              <a:xfrm>
                <a:off x="1872" y="2448"/>
                <a:ext cx="86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206"/>
              <p:cNvSpPr>
                <a:spLocks noChangeShapeType="1"/>
              </p:cNvSpPr>
              <p:nvPr/>
            </p:nvSpPr>
            <p:spPr bwMode="auto">
              <a:xfrm>
                <a:off x="2592" y="2448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207"/>
              <p:cNvSpPr>
                <a:spLocks noChangeShapeType="1"/>
              </p:cNvSpPr>
              <p:nvPr/>
            </p:nvSpPr>
            <p:spPr bwMode="auto">
              <a:xfrm>
                <a:off x="1440" y="3024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Rectangle 208"/>
              <p:cNvSpPr>
                <a:spLocks noChangeArrowheads="1"/>
              </p:cNvSpPr>
              <p:nvPr/>
            </p:nvSpPr>
            <p:spPr bwMode="auto">
              <a:xfrm>
                <a:off x="2016" y="2592"/>
                <a:ext cx="144" cy="1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5" name="Rectangle 209"/>
              <p:cNvSpPr>
                <a:spLocks noChangeArrowheads="1"/>
              </p:cNvSpPr>
              <p:nvPr/>
            </p:nvSpPr>
            <p:spPr bwMode="auto">
              <a:xfrm>
                <a:off x="2304" y="2592"/>
                <a:ext cx="144" cy="1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6" name="Oval 210"/>
              <p:cNvSpPr>
                <a:spLocks noChangeArrowheads="1"/>
              </p:cNvSpPr>
              <p:nvPr/>
            </p:nvSpPr>
            <p:spPr bwMode="auto">
              <a:xfrm>
                <a:off x="1584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7" name="Oval 211"/>
              <p:cNvSpPr>
                <a:spLocks noChangeArrowheads="1"/>
              </p:cNvSpPr>
              <p:nvPr/>
            </p:nvSpPr>
            <p:spPr bwMode="auto">
              <a:xfrm>
                <a:off x="2160" y="288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8" name="Line 212"/>
              <p:cNvSpPr>
                <a:spLocks noChangeShapeType="1"/>
              </p:cNvSpPr>
              <p:nvPr/>
            </p:nvSpPr>
            <p:spPr bwMode="auto">
              <a:xfrm flipV="1">
                <a:off x="1584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213"/>
              <p:cNvSpPr>
                <a:spLocks noChangeShapeType="1"/>
              </p:cNvSpPr>
              <p:nvPr/>
            </p:nvSpPr>
            <p:spPr bwMode="auto">
              <a:xfrm flipV="1">
                <a:off x="1728" y="2448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214"/>
              <p:cNvSpPr>
                <a:spLocks noChangeShapeType="1"/>
              </p:cNvSpPr>
              <p:nvPr/>
            </p:nvSpPr>
            <p:spPr bwMode="auto">
              <a:xfrm>
                <a:off x="1584" y="244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7878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2046612"/>
            <a:ext cx="7823200" cy="4030157"/>
          </a:xfrm>
        </p:spPr>
        <p:txBody>
          <a:bodyPr/>
          <a:lstStyle/>
          <a:p>
            <a:pPr marL="0" indent="0" fontAlgn="base">
              <a:buNone/>
            </a:pPr>
            <a:endParaRPr lang="de-DE" b="1" u="sng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Wichtige</a:t>
            </a:r>
            <a:r>
              <a:rPr lang="en-US" sz="3200" dirty="0"/>
              <a:t> </a:t>
            </a:r>
            <a:r>
              <a:rPr lang="en-US" sz="3200" dirty="0" err="1"/>
              <a:t>Termine</a:t>
            </a:r>
            <a:endParaRPr lang="en-US" sz="3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2024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03" y="6076770"/>
            <a:ext cx="1059597" cy="652059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678963" y="2414367"/>
            <a:ext cx="7870944" cy="3835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1" y="2457526"/>
            <a:ext cx="8349520" cy="36933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  <a:defRPr/>
            </a:pPr>
            <a:r>
              <a:rPr lang="en-US" b="1" dirty="0" err="1">
                <a:solidFill>
                  <a:srgbClr val="12C010"/>
                </a:solidFill>
                <a:latin typeface="+mj-lt"/>
              </a:rPr>
              <a:t>Schnuppertage</a:t>
            </a:r>
            <a:r>
              <a:rPr lang="en-US" b="1" dirty="0">
                <a:solidFill>
                  <a:srgbClr val="12C010"/>
                </a:solidFill>
                <a:latin typeface="+mj-lt"/>
              </a:rPr>
              <a:t>: 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b="1" dirty="0" err="1">
                <a:latin typeface="+mj-lt"/>
              </a:rPr>
              <a:t>Dienstag</a:t>
            </a:r>
            <a:r>
              <a:rPr lang="en-US" b="1" dirty="0">
                <a:latin typeface="+mj-lt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15. Juli 25 um 9.00 Uhr </a:t>
            </a:r>
            <a:r>
              <a:rPr lang="en-US" b="1" dirty="0">
                <a:latin typeface="+mj-lt"/>
              </a:rPr>
              <a:t>/ </a:t>
            </a:r>
            <a:r>
              <a:rPr lang="en-US" b="1" dirty="0" err="1">
                <a:latin typeface="+mj-lt"/>
              </a:rPr>
              <a:t>Treffpunkt</a:t>
            </a:r>
            <a:r>
              <a:rPr lang="en-US" b="1" dirty="0">
                <a:latin typeface="+mj-lt"/>
              </a:rPr>
              <a:t> Aula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b="1" dirty="0">
                <a:solidFill>
                  <a:srgbClr val="12C010"/>
                </a:solidFill>
                <a:latin typeface="+mj-lt"/>
              </a:rPr>
              <a:t>                        </a:t>
            </a:r>
            <a:r>
              <a:rPr lang="en-US" b="1" dirty="0">
                <a:latin typeface="+mj-lt"/>
              </a:rPr>
              <a:t>für </a:t>
            </a:r>
            <a:r>
              <a:rPr lang="en-US" b="1" dirty="0" err="1">
                <a:latin typeface="+mj-lt"/>
              </a:rPr>
              <a:t>Kindergärten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Ubostraße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, St. Quirin, Kita Luna, Villa Hand in Hand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b="1" dirty="0" err="1">
                <a:latin typeface="+mj-lt"/>
              </a:rPr>
              <a:t>Mittw</a:t>
            </a:r>
            <a:r>
              <a:rPr lang="en-US" b="1" dirty="0" err="1"/>
              <a:t>och</a:t>
            </a:r>
            <a:r>
              <a:rPr lang="en-US" b="1" dirty="0"/>
              <a:t>, </a:t>
            </a:r>
            <a:r>
              <a:rPr lang="en-US" b="1" dirty="0">
                <a:solidFill>
                  <a:srgbClr val="FF0000"/>
                </a:solidFill>
              </a:rPr>
              <a:t>16. Juli 25 um 9.00 Uhr </a:t>
            </a:r>
            <a:r>
              <a:rPr lang="en-US" b="1" dirty="0"/>
              <a:t>/ </a:t>
            </a:r>
            <a:r>
              <a:rPr lang="en-US" b="1" dirty="0" err="1"/>
              <a:t>Treffpunkt</a:t>
            </a:r>
            <a:r>
              <a:rPr lang="en-US" b="1" dirty="0"/>
              <a:t> Aula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b="1" dirty="0"/>
              <a:t>                        für alle </a:t>
            </a:r>
            <a:r>
              <a:rPr lang="en-US" b="1" dirty="0" err="1"/>
              <a:t>anderen</a:t>
            </a:r>
            <a:r>
              <a:rPr lang="en-US" b="1" dirty="0"/>
              <a:t> </a:t>
            </a:r>
            <a:r>
              <a:rPr lang="en-US" b="1" dirty="0" err="1"/>
              <a:t>Kindergärten</a:t>
            </a:r>
            <a:endParaRPr lang="en-US" b="1" dirty="0"/>
          </a:p>
          <a:p>
            <a:pPr marL="285750" indent="-285750">
              <a:buFont typeface="Wingdings" charset="2"/>
              <a:buChar char="ü"/>
              <a:defRPr/>
            </a:pPr>
            <a:endParaRPr lang="en-US" b="1" dirty="0">
              <a:solidFill>
                <a:srgbClr val="FF0000"/>
              </a:solidFill>
              <a:latin typeface="+mj-lt"/>
            </a:endParaRP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b="1" dirty="0">
                <a:solidFill>
                  <a:srgbClr val="FF0000"/>
                </a:solidFill>
                <a:latin typeface="+mj-lt"/>
              </a:rPr>
              <a:t>1.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Schultag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Schuljahr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 2024/25 :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Dienstag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, 16. September 2025</a:t>
            </a:r>
            <a:br>
              <a:rPr lang="en-US" b="1" dirty="0">
                <a:latin typeface="+mj-lt"/>
              </a:rPr>
            </a:b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zeitlich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gestaffelte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Begrüßung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aller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Erstklasskinder</a:t>
            </a:r>
            <a:r>
              <a:rPr lang="en-US" b="1" dirty="0">
                <a:latin typeface="+mj-lt"/>
              </a:rPr>
              <a:t> ab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9:00 Uhr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b="1" dirty="0" err="1">
                <a:latin typeface="+mj-lt"/>
              </a:rPr>
              <a:t>genauere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Informationen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über</a:t>
            </a:r>
            <a:r>
              <a:rPr lang="en-US" b="1" dirty="0">
                <a:latin typeface="+mj-lt"/>
              </a:rPr>
              <a:t> Brief in der </a:t>
            </a:r>
            <a:r>
              <a:rPr lang="en-US" b="1" dirty="0" err="1">
                <a:latin typeface="+mj-lt"/>
              </a:rPr>
              <a:t>Woche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vor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Einschulung</a:t>
            </a:r>
            <a:endParaRPr lang="en-US" b="1" dirty="0">
              <a:latin typeface="+mj-lt"/>
            </a:endParaRPr>
          </a:p>
          <a:p>
            <a:pPr marL="285750" indent="-285750">
              <a:buFont typeface="Wingdings" charset="2"/>
              <a:buChar char="ü"/>
              <a:defRPr/>
            </a:pPr>
            <a:br>
              <a:rPr lang="en-US" b="1" dirty="0">
                <a:latin typeface="+mj-lt"/>
              </a:rPr>
            </a:br>
            <a:r>
              <a:rPr lang="en-US" b="1" dirty="0">
                <a:latin typeface="+mj-lt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1.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Elternabend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: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Donnerstag</a:t>
            </a:r>
            <a:r>
              <a:rPr lang="en-US" b="1">
                <a:solidFill>
                  <a:srgbClr val="FF0000"/>
                </a:solidFill>
                <a:latin typeface="+mj-lt"/>
              </a:rPr>
              <a:t>, 18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.September 2025</a:t>
            </a:r>
          </a:p>
          <a:p>
            <a:pPr marL="285750" indent="-285750">
              <a:buFont typeface="Wingdings" charset="2"/>
              <a:buChar char="ü"/>
              <a:defRPr/>
            </a:pPr>
            <a:r>
              <a:rPr lang="en-US" b="1" dirty="0">
                <a:solidFill>
                  <a:srgbClr val="FF0000"/>
                </a:solidFill>
                <a:latin typeface="+mj-lt"/>
              </a:rPr>
              <a:t> um 18:30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Uhr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b="1" dirty="0">
                <a:latin typeface="+mj-lt"/>
              </a:rPr>
              <a:t>in der </a:t>
            </a:r>
            <a:r>
              <a:rPr lang="en-US" b="1" dirty="0" err="1">
                <a:latin typeface="+mj-lt"/>
              </a:rPr>
              <a:t>Turnhalle</a:t>
            </a:r>
            <a:r>
              <a:rPr lang="en-US" b="1" dirty="0">
                <a:latin typeface="+mj-lt"/>
              </a:rPr>
              <a:t> , </a:t>
            </a:r>
            <a:r>
              <a:rPr lang="en-US" b="1" dirty="0" err="1">
                <a:latin typeface="+mj-lt"/>
              </a:rPr>
              <a:t>im</a:t>
            </a:r>
            <a:r>
              <a:rPr lang="en-US" b="1" dirty="0">
                <a:latin typeface="+mj-lt"/>
              </a:rPr>
              <a:t> Anschluss um 19.00 </a:t>
            </a:r>
            <a:r>
              <a:rPr lang="en-US" b="1" dirty="0" err="1">
                <a:latin typeface="+mj-lt"/>
              </a:rPr>
              <a:t>Uhr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im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Klassenzimmer</a:t>
            </a:r>
            <a:endParaRPr lang="en-US" b="1" dirty="0">
              <a:latin typeface="+mj-lt"/>
            </a:endParaRPr>
          </a:p>
          <a:p>
            <a:pPr marL="285750" indent="-285750">
              <a:buFont typeface="Wingdings" charset="2"/>
              <a:buChar char="ü"/>
              <a:defRPr/>
            </a:pP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0879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eltern-abc-schuetzen-schulweg-kindern-planen-mehrfach-abzulaufen-dpp-autoreporter-0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9" b="15089"/>
          <a:stretch>
            <a:fillRect/>
          </a:stretch>
        </p:blipFill>
        <p:spPr>
          <a:xfrm>
            <a:off x="834685" y="2712196"/>
            <a:ext cx="7595695" cy="353796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Schulwegsicherheit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016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err="1"/>
              <a:t>Tipps</a:t>
            </a:r>
            <a:r>
              <a:rPr lang="en-US" sz="3000" b="1" dirty="0"/>
              <a:t> der </a:t>
            </a:r>
            <a:r>
              <a:rPr lang="en-US" sz="3000" b="1" dirty="0" err="1"/>
              <a:t>Münchner</a:t>
            </a:r>
            <a:r>
              <a:rPr lang="en-US" sz="3000" b="1" dirty="0"/>
              <a:t> </a:t>
            </a:r>
            <a:r>
              <a:rPr lang="en-US" sz="3000" b="1" dirty="0" err="1"/>
              <a:t>Polizei</a:t>
            </a:r>
            <a:r>
              <a:rPr lang="en-US" sz="3000" b="1" dirty="0"/>
              <a:t> </a:t>
            </a:r>
            <a:r>
              <a:rPr lang="en-US" sz="3000" b="1" dirty="0" err="1"/>
              <a:t>für</a:t>
            </a:r>
            <a:r>
              <a:rPr lang="en-US" sz="3000" b="1" dirty="0"/>
              <a:t> den </a:t>
            </a:r>
            <a:r>
              <a:rPr lang="en-US" sz="3000" b="1" dirty="0" err="1"/>
              <a:t>täglichen</a:t>
            </a:r>
            <a:r>
              <a:rPr lang="en-US" sz="3000" b="1" dirty="0"/>
              <a:t> </a:t>
            </a:r>
            <a:r>
              <a:rPr lang="en-US" sz="3000" b="1" dirty="0" err="1"/>
              <a:t>Schulweg</a:t>
            </a:r>
            <a:endParaRPr lang="en-US" sz="3000" b="1" dirty="0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193639" y="2101023"/>
            <a:ext cx="8493162" cy="4413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de-DE" sz="1800" b="1" dirty="0"/>
          </a:p>
          <a:p>
            <a:r>
              <a:rPr lang="de-DE" sz="1800" dirty="0"/>
              <a:t> </a:t>
            </a:r>
            <a:r>
              <a:rPr lang="de-DE" sz="1800" b="1" dirty="0"/>
              <a:t>Trainieren </a:t>
            </a:r>
            <a:r>
              <a:rPr lang="de-DE" sz="1800" dirty="0"/>
              <a:t>Sie mit Ihrem Kind </a:t>
            </a:r>
            <a:r>
              <a:rPr lang="de-DE" sz="1800" b="1" dirty="0"/>
              <a:t>den Weg zur Schule</a:t>
            </a:r>
            <a:r>
              <a:rPr lang="de-DE" sz="1800" dirty="0"/>
              <a:t>. Hierbei ist der kürzeste Weg oftmals nicht der sicherste.</a:t>
            </a:r>
          </a:p>
          <a:p>
            <a:endParaRPr lang="de-DE" sz="1800" dirty="0"/>
          </a:p>
          <a:p>
            <a:r>
              <a:rPr lang="de-DE" sz="1800" b="1" dirty="0"/>
              <a:t> Wählen </a:t>
            </a:r>
            <a:r>
              <a:rPr lang="de-DE" sz="1800" dirty="0"/>
              <a:t>Sie für Ihr Kind </a:t>
            </a:r>
            <a:r>
              <a:rPr lang="de-DE" sz="1800" b="1" dirty="0"/>
              <a:t>einen Schulweg mit Sicherheitseinrichtungen</a:t>
            </a:r>
            <a:r>
              <a:rPr lang="de-DE" sz="1800" dirty="0"/>
              <a:t>, wie Ampelanlagen, Schülerlotsen/Schulweghelfer oder Fußgängerüberweg.</a:t>
            </a:r>
          </a:p>
          <a:p>
            <a:endParaRPr lang="de-DE" sz="1800" dirty="0"/>
          </a:p>
          <a:p>
            <a:r>
              <a:rPr lang="de-DE" sz="1800" dirty="0"/>
              <a:t> „</a:t>
            </a:r>
            <a:r>
              <a:rPr lang="de-DE" sz="1800" b="1" dirty="0"/>
              <a:t>Sichtbarkeit bringt Sicherheit</a:t>
            </a:r>
            <a:r>
              <a:rPr lang="de-DE" sz="1800" dirty="0"/>
              <a:t>“. Mit heller und leuchtender Kleidung sowie Reflektoren an der Schultasche und der Bekleidung wird Ihr Kind besser erkannt und wahrgenommen.</a:t>
            </a:r>
          </a:p>
          <a:p>
            <a:endParaRPr lang="de-DE" sz="1800" dirty="0"/>
          </a:p>
          <a:p>
            <a:r>
              <a:rPr lang="de-DE" sz="1800" b="1" dirty="0"/>
              <a:t> Beobachten </a:t>
            </a:r>
            <a:r>
              <a:rPr lang="de-DE" sz="1800" dirty="0"/>
              <a:t>Sie Ihr Kind auf dem Schulweg. Sie erkennen dabei sehr schnell, ob es</a:t>
            </a:r>
            <a:br>
              <a:rPr lang="de-DE" sz="1800" dirty="0"/>
            </a:br>
            <a:r>
              <a:rPr lang="de-DE" sz="1800" dirty="0"/>
              <a:t> sich richtig verhält oder sich vielleicht </a:t>
            </a:r>
            <a:r>
              <a:rPr lang="de-DE" sz="1800" b="1" dirty="0"/>
              <a:t>leicht ablenken </a:t>
            </a:r>
            <a:r>
              <a:rPr lang="de-DE" sz="1800" dirty="0"/>
              <a:t>lässt.</a:t>
            </a:r>
          </a:p>
          <a:p>
            <a:pPr marL="0" indent="0">
              <a:buNone/>
            </a:pP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4155389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Grundschule an der </a:t>
            </a:r>
            <a:r>
              <a:rPr lang="de-DE" dirty="0" err="1"/>
              <a:t>Gotzmannstraße</a:t>
            </a:r>
            <a:r>
              <a:rPr lang="de-DE" dirty="0"/>
              <a:t> 2025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err="1"/>
              <a:t>Tipps</a:t>
            </a:r>
            <a:r>
              <a:rPr lang="en-US" sz="3000" b="1" dirty="0"/>
              <a:t> der </a:t>
            </a:r>
            <a:r>
              <a:rPr lang="en-US" sz="3000" b="1" dirty="0" err="1"/>
              <a:t>Münchner</a:t>
            </a:r>
            <a:r>
              <a:rPr lang="en-US" sz="3000" b="1" dirty="0"/>
              <a:t> </a:t>
            </a:r>
            <a:r>
              <a:rPr lang="en-US" sz="3000" b="1" dirty="0" err="1"/>
              <a:t>Polizei</a:t>
            </a:r>
            <a:r>
              <a:rPr lang="en-US" sz="3000" b="1" dirty="0"/>
              <a:t> </a:t>
            </a:r>
            <a:r>
              <a:rPr lang="en-US" sz="3000" b="1" dirty="0" err="1"/>
              <a:t>für</a:t>
            </a:r>
            <a:r>
              <a:rPr lang="en-US" sz="3000" b="1" dirty="0"/>
              <a:t> den </a:t>
            </a:r>
            <a:r>
              <a:rPr lang="en-US" sz="3000" b="1" dirty="0" err="1"/>
              <a:t>täglichen</a:t>
            </a:r>
            <a:r>
              <a:rPr lang="en-US" sz="3000" b="1" dirty="0"/>
              <a:t> </a:t>
            </a:r>
            <a:r>
              <a:rPr lang="en-US" sz="3000" b="1" dirty="0" err="1"/>
              <a:t>Schulweg</a:t>
            </a:r>
            <a:endParaRPr lang="en-US" sz="3000" b="1" dirty="0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193639" y="2955677"/>
            <a:ext cx="8493162" cy="3305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Sollten Sie Ihr Kind unbedingt mit dem </a:t>
            </a:r>
            <a:r>
              <a:rPr lang="de-DE" sz="1800" b="1" dirty="0"/>
              <a:t>Fahrzeug zur Schule </a:t>
            </a:r>
            <a:r>
              <a:rPr lang="de-DE" sz="1800" dirty="0"/>
              <a:t>bringen müssen, denken Sie bitte an eine geeignete Kindersicherung, lassen Sie Ihr Kind </a:t>
            </a:r>
            <a:r>
              <a:rPr lang="de-DE" sz="1800" b="1" dirty="0"/>
              <a:t>ausschließlich auf der Gehwegseite </a:t>
            </a:r>
            <a:r>
              <a:rPr lang="de-DE" sz="1800" dirty="0"/>
              <a:t>ein- und aussteigen und </a:t>
            </a:r>
            <a:r>
              <a:rPr lang="de-DE" sz="1800" b="1" dirty="0"/>
              <a:t>halten</a:t>
            </a:r>
            <a:r>
              <a:rPr lang="de-DE" sz="1800" dirty="0"/>
              <a:t> Sie nur in den dafür </a:t>
            </a:r>
            <a:r>
              <a:rPr lang="de-DE" sz="1800" b="1" dirty="0"/>
              <a:t>freigegebenen</a:t>
            </a:r>
            <a:r>
              <a:rPr lang="de-DE" sz="1800" dirty="0"/>
              <a:t> Bereichen.</a:t>
            </a:r>
          </a:p>
          <a:p>
            <a:pPr marL="0" indent="0">
              <a:buNone/>
            </a:pPr>
            <a:endParaRPr lang="de-DE" sz="1800" dirty="0"/>
          </a:p>
          <a:p>
            <a:r>
              <a:rPr lang="de-DE" sz="1800" dirty="0"/>
              <a:t>Alle Erwachsenen sollten sich ständig ihrer </a:t>
            </a:r>
            <a:r>
              <a:rPr lang="de-DE" sz="1800" b="1" dirty="0"/>
              <a:t>Vorbildfunktion</a:t>
            </a:r>
            <a:r>
              <a:rPr lang="de-DE" sz="1800" dirty="0"/>
              <a:t> gegenüber Kindern bewusst sein. Insbesondere alle Eltern sollten sich im Verkehrsalltag </a:t>
            </a:r>
            <a:r>
              <a:rPr lang="de-DE" sz="1800" b="1" dirty="0"/>
              <a:t>vorbildlich</a:t>
            </a:r>
            <a:r>
              <a:rPr lang="de-DE" sz="1800" dirty="0"/>
              <a:t> verhalten und dieses Verhalten ihren Kindern vermitteln. Aus unserer Sicht ist dies ein </a:t>
            </a:r>
            <a:r>
              <a:rPr lang="de-DE" sz="1800" b="1" dirty="0"/>
              <a:t>wesentlicher Beitrag </a:t>
            </a:r>
            <a:r>
              <a:rPr lang="de-DE" sz="1800" dirty="0"/>
              <a:t>zur </a:t>
            </a:r>
            <a:r>
              <a:rPr lang="de-DE" sz="1800" b="1" dirty="0"/>
              <a:t>Verkehrserziehung</a:t>
            </a:r>
            <a:r>
              <a:rPr lang="de-DE" sz="1800" dirty="0"/>
              <a:t> und damit letztlich auch ein </a:t>
            </a:r>
            <a:r>
              <a:rPr lang="de-DE" sz="1800" b="1" dirty="0"/>
              <a:t>Beitrag</a:t>
            </a:r>
            <a:r>
              <a:rPr lang="de-DE" sz="1800" dirty="0"/>
              <a:t> zur Verbesserung der Sicherheit auf dem Schulweg.</a:t>
            </a:r>
            <a:endParaRPr lang="en-US" sz="1800" dirty="0"/>
          </a:p>
          <a:p>
            <a:pPr marL="0" indent="0">
              <a:buNone/>
            </a:pP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5025730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2C01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0</TotalTime>
  <Words>2132</Words>
  <Application>Microsoft Office PowerPoint</Application>
  <PresentationFormat>Bildschirmpräsentation (4:3)</PresentationFormat>
  <Paragraphs>309</Paragraphs>
  <Slides>24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2" baseType="lpstr">
      <vt:lpstr>Arial</vt:lpstr>
      <vt:lpstr>Calibri</vt:lpstr>
      <vt:lpstr>Candara</vt:lpstr>
      <vt:lpstr>Symbol</vt:lpstr>
      <vt:lpstr>Times New Roman</vt:lpstr>
      <vt:lpstr>Wingdings</vt:lpstr>
      <vt:lpstr>Wingdings 3</vt:lpstr>
      <vt:lpstr>Waveform</vt:lpstr>
      <vt:lpstr>  Herzlich Willkommen zum Infoabend-Einschulung   2025/26</vt:lpstr>
      <vt:lpstr>Inhalte </vt:lpstr>
      <vt:lpstr>Welche Einschulungsbestimmungen  gelten in Bayern?</vt:lpstr>
      <vt:lpstr>Welche Einschulungsbestimmungen  gelten in Bayern?</vt:lpstr>
      <vt:lpstr>Welche Einschulungsbestimmungen  gelten in Bayern?</vt:lpstr>
      <vt:lpstr>Welche Einschulungsbestimmungen  gelten in Bayern?</vt:lpstr>
      <vt:lpstr>Welche Einschulungsbestimmungen  gelten in Bayern?</vt:lpstr>
      <vt:lpstr>PowerPoint-Präsentation</vt:lpstr>
      <vt:lpstr>Wann ist mein Kind schulreif / schulfähig?</vt:lpstr>
      <vt:lpstr>Wann ist mein Kind schulreif / schulfähig?</vt:lpstr>
      <vt:lpstr>Wann ist mein Kind schulreif / schulfähig?</vt:lpstr>
      <vt:lpstr>Wann ist mein Kind schulreif / schulfähig?</vt:lpstr>
      <vt:lpstr>Wann ist mein Kind schulreif / schulfähig?</vt:lpstr>
      <vt:lpstr>Wann ist mein Kind schulreif / schulfähig?</vt:lpstr>
      <vt:lpstr>PowerPoint-Präsentation</vt:lpstr>
      <vt:lpstr>PowerPoint-Präsentation</vt:lpstr>
      <vt:lpstr>PowerPoint-Präsentation</vt:lpstr>
      <vt:lpstr>Der Einschreibetag</vt:lpstr>
      <vt:lpstr>Das Screening Mittwoch, 19.03.2025</vt:lpstr>
      <vt:lpstr>Das Schulspiel </vt:lpstr>
      <vt:lpstr>Wichtige Termine</vt:lpstr>
      <vt:lpstr>Schulwegsicherheit</vt:lpstr>
      <vt:lpstr>Tipps der Münchner Polizei für den täglichen Schulweg</vt:lpstr>
      <vt:lpstr>Tipps der Münchner Polizei für den täglichen Schulweg</vt:lpstr>
    </vt:vector>
  </TitlesOfParts>
  <Company>Goethe International Charter School Los Angeles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 zum Informationsabend  zur Einschulung   2016/17</dc:title>
  <dc:creator>Susanne Lehner</dc:creator>
  <cp:lastModifiedBy>Romana Reile</cp:lastModifiedBy>
  <cp:revision>131</cp:revision>
  <cp:lastPrinted>2025-02-06T13:14:07Z</cp:lastPrinted>
  <dcterms:created xsi:type="dcterms:W3CDTF">2016-03-08T17:55:28Z</dcterms:created>
  <dcterms:modified xsi:type="dcterms:W3CDTF">2025-02-07T06:48:03Z</dcterms:modified>
</cp:coreProperties>
</file>